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9"/>
  </p:notesMasterIdLst>
  <p:sldIdLst>
    <p:sldId id="259" r:id="rId2"/>
    <p:sldId id="271" r:id="rId3"/>
    <p:sldId id="287" r:id="rId4"/>
    <p:sldId id="272" r:id="rId5"/>
    <p:sldId id="298" r:id="rId6"/>
    <p:sldId id="265" r:id="rId7"/>
    <p:sldId id="270" r:id="rId8"/>
    <p:sldId id="286" r:id="rId9"/>
    <p:sldId id="280" r:id="rId10"/>
    <p:sldId id="299" r:id="rId11"/>
    <p:sldId id="281" r:id="rId12"/>
    <p:sldId id="276" r:id="rId13"/>
    <p:sldId id="268" r:id="rId14"/>
    <p:sldId id="288" r:id="rId15"/>
    <p:sldId id="273" r:id="rId16"/>
    <p:sldId id="289" r:id="rId17"/>
    <p:sldId id="261" r:id="rId18"/>
    <p:sldId id="267" r:id="rId19"/>
    <p:sldId id="282" r:id="rId20"/>
    <p:sldId id="294" r:id="rId21"/>
    <p:sldId id="283" r:id="rId22"/>
    <p:sldId id="284" r:id="rId23"/>
    <p:sldId id="285" r:id="rId24"/>
    <p:sldId id="263" r:id="rId25"/>
    <p:sldId id="266" r:id="rId26"/>
    <p:sldId id="258" r:id="rId27"/>
    <p:sldId id="290" r:id="rId28"/>
    <p:sldId id="296" r:id="rId29"/>
    <p:sldId id="291" r:id="rId30"/>
    <p:sldId id="292" r:id="rId31"/>
    <p:sldId id="301" r:id="rId32"/>
    <p:sldId id="293" r:id="rId33"/>
    <p:sldId id="295" r:id="rId34"/>
    <p:sldId id="300" r:id="rId35"/>
    <p:sldId id="302" r:id="rId36"/>
    <p:sldId id="303" r:id="rId37"/>
    <p:sldId id="304" r:id="rId38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48"/>
    <p:restoredTop sz="50000"/>
  </p:normalViewPr>
  <p:slideViewPr>
    <p:cSldViewPr snapToGrid="0" snapToObjects="1">
      <p:cViewPr varScale="1">
        <p:scale>
          <a:sx n="115" d="100"/>
          <a:sy n="115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43D08-4BF6-424F-AC21-D0A1B3B5E085}" type="datetimeFigureOut">
              <a:rPr lang="es-CO" smtClean="0"/>
              <a:t>11/04/2020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130D4-6840-4B52-AD27-3B6297930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4946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07CE6-8858-4ADD-8D9D-913B037B7A27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518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4147A-6C2A-4997-8262-5B822B7269E5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20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DAE25-0E03-4F19-AF6D-6F2028E0F89E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6CF30-0956-41B9-87C7-6DE465E8D03A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0426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FBF4-A17F-42BE-A74A-7EF3E419BEF3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331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9E93E-4203-49EE-B2C3-09A6453065C8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830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6C90C-2091-4075-9F9A-DABBCAD3B242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186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23F8E-4427-4557-9557-1BF4D5639568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971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B309F-1FC5-4D83-9BEF-8CEC1406991C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045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233A-88BC-4C6B-A2D4-5821CE074994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671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D835-7B19-4CCD-B189-2038A011FF3C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511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315CC-696B-42C7-BA20-1D8A33B610B0}" type="datetime1">
              <a:rPr lang="es-ES_tradnl" smtClean="0"/>
              <a:t>11/04/2020</a:t>
            </a:fld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2008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9.xml"/><Relationship Id="rId7" Type="http://schemas.openxmlformats.org/officeDocument/2006/relationships/slide" Target="slide33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11" Type="http://schemas.openxmlformats.org/officeDocument/2006/relationships/slide" Target="slide37.xml"/><Relationship Id="rId5" Type="http://schemas.openxmlformats.org/officeDocument/2006/relationships/slide" Target="slide31.xml"/><Relationship Id="rId10" Type="http://schemas.openxmlformats.org/officeDocument/2006/relationships/slide" Target="slide36.xml"/><Relationship Id="rId4" Type="http://schemas.openxmlformats.org/officeDocument/2006/relationships/slide" Target="slide30.xml"/><Relationship Id="rId9" Type="http://schemas.openxmlformats.org/officeDocument/2006/relationships/slide" Target="slide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slide" Target="slide27.xml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Relationship Id="rId5" Type="http://schemas.openxmlformats.org/officeDocument/2006/relationships/slide" Target="slide27.xml"/><Relationship Id="rId4" Type="http://schemas.openxmlformats.org/officeDocument/2006/relationships/image" Target="../media/image4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" Target="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slide" Target="slide2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FD1D8A-2B74-42F2-80EE-0035B1F6F121}"/>
              </a:ext>
            </a:extLst>
          </p:cNvPr>
          <p:cNvSpPr/>
          <p:nvPr/>
        </p:nvSpPr>
        <p:spPr>
          <a:xfrm>
            <a:off x="9925395" y="573578"/>
            <a:ext cx="1862051" cy="3649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66BF5-95AE-439C-861A-9306BDE1A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4421"/>
            <a:ext cx="9144000" cy="2387600"/>
          </a:xfrm>
        </p:spPr>
        <p:txBody>
          <a:bodyPr>
            <a:normAutofit/>
          </a:bodyPr>
          <a:lstStyle/>
          <a:p>
            <a:r>
              <a:rPr lang="es-CO" sz="4400" dirty="0"/>
              <a:t>Estimación de la contribución del </a:t>
            </a:r>
            <a:r>
              <a:rPr lang="es-CO" sz="4400" i="1" dirty="0"/>
              <a:t>forward </a:t>
            </a:r>
            <a:r>
              <a:rPr lang="es-CO" sz="4400" i="1" dirty="0" err="1"/>
              <a:t>scattering</a:t>
            </a:r>
            <a:r>
              <a:rPr lang="es-CO" sz="4400" dirty="0"/>
              <a:t> de muones en la señal registrada por el detector </a:t>
            </a:r>
            <a:r>
              <a:rPr lang="es-CO" sz="4400" dirty="0" err="1"/>
              <a:t>MuTe</a:t>
            </a:r>
            <a:endParaRPr lang="es-CO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C0258-9A2C-42FF-919D-9CA4D355F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4663"/>
            <a:ext cx="9144000" cy="2312379"/>
          </a:xfrm>
        </p:spPr>
        <p:txBody>
          <a:bodyPr>
            <a:normAutofit fontScale="92500" lnSpcReduction="20000"/>
          </a:bodyPr>
          <a:lstStyle/>
          <a:p>
            <a:endParaRPr lang="es-CO" dirty="0"/>
          </a:p>
          <a:p>
            <a:r>
              <a:rPr lang="es-CO" dirty="0"/>
              <a:t>Propuesta de trabajo de grado presentada por</a:t>
            </a:r>
          </a:p>
          <a:p>
            <a:r>
              <a:rPr lang="es-CO" b="1" dirty="0"/>
              <a:t>Ricardo de León Barrios</a:t>
            </a:r>
          </a:p>
          <a:p>
            <a:endParaRPr lang="es-CO" b="1" dirty="0"/>
          </a:p>
          <a:p>
            <a:r>
              <a:rPr lang="es-CO" dirty="0"/>
              <a:t>Director: Mauricio Suárez Durán</a:t>
            </a:r>
          </a:p>
          <a:p>
            <a:r>
              <a:rPr lang="es-CO" dirty="0"/>
              <a:t>Codirector: Luis A. Núñez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AF2A0-D62E-4A6A-ABCE-1D05E3F7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550" y="219928"/>
            <a:ext cx="1026932" cy="18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92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48CA-72AC-4B9C-BD23-B1AA9E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>
                <a:latin typeface="+mn-lt"/>
              </a:rPr>
              <a:t>Herramientas de simulación</a:t>
            </a:r>
            <a:endParaRPr lang="es-C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4DD9D2-93E3-44F0-8952-E4F7EA117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78732"/>
            <a:ext cx="5183188" cy="823912"/>
          </a:xfrm>
        </p:spPr>
        <p:txBody>
          <a:bodyPr/>
          <a:lstStyle/>
          <a:p>
            <a:pPr algn="ctr"/>
            <a:r>
              <a:rPr lang="es-CO" dirty="0"/>
              <a:t>MAGNETOCOSMICS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BF90-024A-4B94-B9D8-8C69366A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10</a:t>
            </a:fld>
            <a:endParaRPr lang="es-ES_trad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5FB81-484D-4D5D-8FE3-E917C810902F}"/>
              </a:ext>
            </a:extLst>
          </p:cNvPr>
          <p:cNvSpPr txBox="1"/>
          <p:nvPr/>
        </p:nvSpPr>
        <p:spPr>
          <a:xfrm>
            <a:off x="6194427" y="5475479"/>
            <a:ext cx="598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 err="1"/>
              <a:t>Desorgher</a:t>
            </a:r>
            <a:r>
              <a:rPr lang="es-CO" sz="1200" dirty="0"/>
              <a:t> L, et al. (2003).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International Cosmic Ray Conference</a:t>
            </a:r>
            <a:r>
              <a:rPr lang="en-US" sz="1200" dirty="0"/>
              <a:t>. </a:t>
            </a:r>
            <a:r>
              <a:rPr lang="nl-NL" sz="1200" dirty="0"/>
              <a:t>Vol. 7. 2003, p. 4281</a:t>
            </a:r>
            <a:endParaRPr lang="es-CO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 err="1"/>
              <a:t>Desorgher</a:t>
            </a:r>
            <a:r>
              <a:rPr lang="es-CO" sz="1200" dirty="0"/>
              <a:t>, L. (2006). </a:t>
            </a:r>
            <a:r>
              <a:rPr lang="es-CO" sz="1200" i="1" dirty="0"/>
              <a:t>MAGNETOCOMICS Software </a:t>
            </a:r>
            <a:r>
              <a:rPr lang="es-CO" sz="1200" i="1" dirty="0" err="1"/>
              <a:t>User</a:t>
            </a:r>
            <a:r>
              <a:rPr lang="es-CO" sz="1200" i="1" dirty="0"/>
              <a:t> Manual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7620CF-92AE-4CA7-820F-0D85A3E37A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s-CO" dirty="0"/>
              <a:t>Simulación de propagación de rayos cósmicos cargados a través de la magnetósfera terrestre.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Campo magnético = suma de campo geomagnético (fuentes internas) y campo magnético </a:t>
            </a:r>
            <a:r>
              <a:rPr lang="es-CO" dirty="0" err="1"/>
              <a:t>magnetosférico</a:t>
            </a:r>
            <a:r>
              <a:rPr lang="es-CO" dirty="0"/>
              <a:t> externo (fuentes externas).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Se caracteriza la trayectoria de las partículas en función de su rigidez.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A00C0-906D-4D89-B491-2F29C3F05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41CC6D-971A-41B1-A257-A9BABD7E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031" y="2269331"/>
            <a:ext cx="3843381" cy="3036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02D48-5E6F-4757-AB24-0C8AA196B9C5}"/>
                  </a:ext>
                </a:extLst>
              </p:cNvPr>
              <p:cNvSpPr txBox="1"/>
              <p:nvPr/>
            </p:nvSpPr>
            <p:spPr>
              <a:xfrm>
                <a:off x="6363336" y="4609087"/>
                <a:ext cx="139467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𝑅𝑖𝑔𝑖𝑑𝑒𝑧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202D48-5E6F-4757-AB24-0C8AA196B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36" y="4609087"/>
                <a:ext cx="1394677" cy="521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0781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A38-1DAE-4B17-BCFE-8D468B04B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>
                <a:latin typeface="+mn-lt"/>
              </a:rPr>
              <a:t>Herramientas de simulación</a:t>
            </a:r>
            <a:endParaRPr lang="es-CO" sz="24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A3E48-F98E-4382-8BFE-A9A8C536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11</a:t>
            </a:fld>
            <a:endParaRPr lang="es-ES_trad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E9BAD9-E8CC-426D-86B5-F824A6E045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597" y="1509563"/>
            <a:ext cx="2115405" cy="7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5058B53-939C-4411-B3FB-A10A6ACD637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15" y="2396941"/>
            <a:ext cx="2965168" cy="310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079195-552D-4C7F-9743-8A9726F16947}"/>
              </a:ext>
            </a:extLst>
          </p:cNvPr>
          <p:cNvSpPr txBox="1"/>
          <p:nvPr/>
        </p:nvSpPr>
        <p:spPr>
          <a:xfrm>
            <a:off x="1817033" y="5504723"/>
            <a:ext cx="3416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Imagen tomada de</a:t>
            </a:r>
          </a:p>
          <a:p>
            <a:pPr algn="ctr"/>
            <a:r>
              <a:rPr lang="es-CO" dirty="0"/>
              <a:t>Wikimedia </a:t>
            </a:r>
            <a:r>
              <a:rPr lang="es-CO" dirty="0" err="1"/>
              <a:t>Commons</a:t>
            </a:r>
            <a:endParaRPr lang="es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53523-3666-4EFE-8E81-1A519780AD6D}"/>
              </a:ext>
            </a:extLst>
          </p:cNvPr>
          <p:cNvSpPr txBox="1"/>
          <p:nvPr/>
        </p:nvSpPr>
        <p:spPr>
          <a:xfrm>
            <a:off x="5559320" y="5504723"/>
            <a:ext cx="6476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 err="1"/>
              <a:t>Agostinelli</a:t>
            </a:r>
            <a:r>
              <a:rPr lang="es-CO" sz="1200" dirty="0"/>
              <a:t>, S. et al. (2003). En: </a:t>
            </a:r>
            <a:r>
              <a:rPr lang="es-CO" sz="1200" i="1" dirty="0"/>
              <a:t>Nuclear </a:t>
            </a:r>
            <a:r>
              <a:rPr lang="es-CO" sz="1200" i="1" dirty="0" err="1"/>
              <a:t>instruments</a:t>
            </a:r>
            <a:r>
              <a:rPr lang="es-CO" sz="1200" i="1" dirty="0"/>
              <a:t> and </a:t>
            </a:r>
            <a:r>
              <a:rPr lang="en-US" sz="1200" i="1" dirty="0"/>
              <a:t>methods in physics research section A: Accelerators, Spectrometers, Detectors and Associated Equipment </a:t>
            </a:r>
            <a:r>
              <a:rPr lang="en-US" sz="1200" dirty="0"/>
              <a:t>506.3, p. 250-303</a:t>
            </a:r>
            <a:endParaRPr lang="es-CO" sz="1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AFDF94-02D8-4259-AEC0-D3983E7E5D52}"/>
              </a:ext>
            </a:extLst>
          </p:cNvPr>
          <p:cNvSpPr txBox="1">
            <a:spLocks/>
          </p:cNvSpPr>
          <p:nvPr/>
        </p:nvSpPr>
        <p:spPr>
          <a:xfrm>
            <a:off x="6096000" y="1766668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CO" dirty="0"/>
          </a:p>
          <a:p>
            <a:pPr algn="just"/>
            <a:r>
              <a:rPr lang="es-CO" dirty="0"/>
              <a:t>Simulación del paso de partículas a través de la materia.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Aplicaciones en física de altas energías y nuclear, y ciencias espaciales y médicas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BF76-A18E-4615-BD4B-0E95D25B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Planteamiento del problema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BA4F8-4912-47B4-913D-65C8B3848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0605" y="1373101"/>
            <a:ext cx="5183188" cy="445327"/>
          </a:xfrm>
        </p:spPr>
        <p:txBody>
          <a:bodyPr>
            <a:normAutofit/>
          </a:bodyPr>
          <a:lstStyle/>
          <a:p>
            <a:pPr algn="ctr"/>
            <a:r>
              <a:rPr lang="es-CO" dirty="0"/>
              <a:t>Proyecto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3009C-7269-4731-AAE8-9F639F03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12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F1B974-BD29-44B1-B8D0-7193AC33DD0E}"/>
              </a:ext>
            </a:extLst>
          </p:cNvPr>
          <p:cNvSpPr txBox="1">
            <a:spLocks/>
          </p:cNvSpPr>
          <p:nvPr/>
        </p:nvSpPr>
        <p:spPr>
          <a:xfrm>
            <a:off x="3580605" y="1803754"/>
            <a:ext cx="5183188" cy="445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2800" dirty="0">
                <a:latin typeface="Arial" panose="020B0604020202020204" pitchFamily="34" charset="0"/>
                <a:cs typeface="Arial" panose="020B0604020202020204" pitchFamily="34" charset="0"/>
              </a:rPr>
              <a:t>Muon </a:t>
            </a:r>
            <a:r>
              <a:rPr lang="es-CO" sz="2800" dirty="0" err="1">
                <a:latin typeface="Arial" panose="020B0604020202020204" pitchFamily="34" charset="0"/>
                <a:cs typeface="Arial" panose="020B0604020202020204" pitchFamily="34" charset="0"/>
              </a:rPr>
              <a:t>telescope</a:t>
            </a:r>
            <a:endParaRPr lang="es-C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44C64-7BEA-43EC-88FB-A957DD0AFB62}"/>
              </a:ext>
            </a:extLst>
          </p:cNvPr>
          <p:cNvSpPr/>
          <p:nvPr/>
        </p:nvSpPr>
        <p:spPr>
          <a:xfrm>
            <a:off x="5343277" y="1762627"/>
            <a:ext cx="468112" cy="59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BD34E-286F-405B-9AA9-E61042D05A47}"/>
              </a:ext>
            </a:extLst>
          </p:cNvPr>
          <p:cNvSpPr/>
          <p:nvPr/>
        </p:nvSpPr>
        <p:spPr>
          <a:xfrm>
            <a:off x="6202017" y="1803754"/>
            <a:ext cx="1741336" cy="558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83BCC-98CB-43CA-9ABA-9CA2ABE75415}"/>
              </a:ext>
            </a:extLst>
          </p:cNvPr>
          <p:cNvSpPr txBox="1"/>
          <p:nvPr/>
        </p:nvSpPr>
        <p:spPr>
          <a:xfrm>
            <a:off x="4724400" y="1725861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Mu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3D499-4B0E-4992-A87C-9261275CDA80}"/>
              </a:ext>
            </a:extLst>
          </p:cNvPr>
          <p:cNvSpPr txBox="1"/>
          <p:nvPr/>
        </p:nvSpPr>
        <p:spPr>
          <a:xfrm>
            <a:off x="5794682" y="1725861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7E869-3643-40AA-B5FA-83B425B5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82" y="3012078"/>
            <a:ext cx="966787" cy="12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0.04401 0.0011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81481E-6 L 0.08372 0.313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1564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81481E-6 L 0.0431 0.3120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1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183 -0.1210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 animBg="1"/>
      <p:bldP spid="12" grpId="0" animBg="1"/>
      <p:bldP spid="15" grpId="0"/>
      <p:bldP spid="15" grpId="1"/>
      <p:bldP spid="15" grpId="2"/>
      <p:bldP spid="15" grpId="3"/>
      <p:bldP spid="17" grpId="0"/>
      <p:bldP spid="17" grpId="1"/>
      <p:bldP spid="1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BF76-A18E-4615-BD4B-0E95D25B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Planteamiento del problema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BA4F8-4912-47B4-913D-65C8B3848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0605" y="1373101"/>
            <a:ext cx="5183188" cy="445327"/>
          </a:xfrm>
        </p:spPr>
        <p:txBody>
          <a:bodyPr>
            <a:normAutofit/>
          </a:bodyPr>
          <a:lstStyle/>
          <a:p>
            <a:pPr algn="ctr"/>
            <a:r>
              <a:rPr lang="es-CO" dirty="0"/>
              <a:t>Proyecto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A1181138-9E23-4D82-8704-CCC2BD82D46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12825" y="2536008"/>
            <a:ext cx="3393055" cy="261519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00F9FF4-9078-4783-B843-931A5E22AD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83594" y="1728107"/>
            <a:ext cx="3344811" cy="36845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3009C-7269-4731-AAE8-9F639F03B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7E869-3643-40AA-B5FA-83B425B53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232" y="1846339"/>
            <a:ext cx="1465227" cy="1956042"/>
          </a:xfrm>
          <a:prstGeom prst="rect">
            <a:avLst/>
          </a:prstGeom>
        </p:spPr>
      </p:pic>
      <p:sp>
        <p:nvSpPr>
          <p:cNvPr id="7" name="Arrow: Left-Up 6">
            <a:extLst>
              <a:ext uri="{FF2B5EF4-FFF2-40B4-BE49-F238E27FC236}">
                <a16:creationId xmlns:a16="http://schemas.microsoft.com/office/drawing/2014/main" id="{FF975B0B-0E0F-4FD2-B39E-FAC3FC864073}"/>
              </a:ext>
            </a:extLst>
          </p:cNvPr>
          <p:cNvSpPr/>
          <p:nvPr/>
        </p:nvSpPr>
        <p:spPr>
          <a:xfrm rot="12512296">
            <a:off x="3046466" y="2107869"/>
            <a:ext cx="1041621" cy="104957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16C00-34BD-47B4-BA44-CDC28592DD52}"/>
              </a:ext>
            </a:extLst>
          </p:cNvPr>
          <p:cNvSpPr txBox="1"/>
          <p:nvPr/>
        </p:nvSpPr>
        <p:spPr>
          <a:xfrm>
            <a:off x="2765279" y="1754297"/>
            <a:ext cx="129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Hodoscopio</a:t>
            </a:r>
            <a:endParaRPr lang="es-CO" dirty="0"/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CD088293-AC32-4B43-8BF7-34BD2D5B2E62}"/>
              </a:ext>
            </a:extLst>
          </p:cNvPr>
          <p:cNvSpPr/>
          <p:nvPr/>
        </p:nvSpPr>
        <p:spPr>
          <a:xfrm flipV="1">
            <a:off x="1311444" y="3342494"/>
            <a:ext cx="946206" cy="8428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3CF415-DCD5-4350-977C-BBD72F395E20}"/>
              </a:ext>
            </a:extLst>
          </p:cNvPr>
          <p:cNvSpPr txBox="1"/>
          <p:nvPr/>
        </p:nvSpPr>
        <p:spPr>
          <a:xfrm>
            <a:off x="834759" y="2405249"/>
            <a:ext cx="1181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Detector</a:t>
            </a:r>
          </a:p>
          <a:p>
            <a:pPr algn="ctr"/>
            <a:r>
              <a:rPr lang="es-CO" dirty="0"/>
              <a:t>Cherenkov</a:t>
            </a:r>
          </a:p>
          <a:p>
            <a:pPr algn="ctr"/>
            <a:r>
              <a:rPr lang="es-CO" dirty="0"/>
              <a:t>de agua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C682B96-365B-40F9-AF57-03A6EDCC4792}"/>
              </a:ext>
            </a:extLst>
          </p:cNvPr>
          <p:cNvCxnSpPr>
            <a:cxnSpLocks/>
          </p:cNvCxnSpPr>
          <p:nvPr/>
        </p:nvCxnSpPr>
        <p:spPr>
          <a:xfrm flipV="1">
            <a:off x="7044856" y="3532982"/>
            <a:ext cx="2244573" cy="203059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C46BE7-E1E5-497E-A3AB-1F08D3ABA9C7}"/>
              </a:ext>
            </a:extLst>
          </p:cNvPr>
          <p:cNvSpPr txBox="1"/>
          <p:nvPr/>
        </p:nvSpPr>
        <p:spPr>
          <a:xfrm>
            <a:off x="5560803" y="5378911"/>
            <a:ext cx="145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Cerro Machín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8554A41-6E78-45EB-88BD-9B03F9AC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99" y="3843669"/>
            <a:ext cx="2104916" cy="157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F6F675-EE9C-4631-A63A-5E3F3AE9E6FA}"/>
              </a:ext>
            </a:extLst>
          </p:cNvPr>
          <p:cNvSpPr txBox="1"/>
          <p:nvPr/>
        </p:nvSpPr>
        <p:spPr>
          <a:xfrm>
            <a:off x="5526131" y="5091175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>
                <a:solidFill>
                  <a:schemeClr val="bg1"/>
                </a:solidFill>
              </a:rPr>
              <a:t>Wikimedia </a:t>
            </a:r>
            <a:r>
              <a:rPr lang="es-CO" sz="1400" dirty="0" err="1">
                <a:solidFill>
                  <a:schemeClr val="bg1"/>
                </a:solidFill>
              </a:rPr>
              <a:t>Commons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E7160-3EEC-4D44-AF35-DE40614E61AF}"/>
              </a:ext>
            </a:extLst>
          </p:cNvPr>
          <p:cNvSpPr txBox="1"/>
          <p:nvPr/>
        </p:nvSpPr>
        <p:spPr>
          <a:xfrm>
            <a:off x="1439176" y="5340241"/>
            <a:ext cx="394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Vásquez, A. et al. (2019). En: </a:t>
            </a:r>
            <a:r>
              <a:rPr lang="es-CO" sz="1200" i="1" dirty="0" err="1"/>
              <a:t>PoS</a:t>
            </a:r>
            <a:r>
              <a:rPr lang="es-CO" sz="1200" i="1" dirty="0"/>
              <a:t> (ICRC2019) </a:t>
            </a:r>
            <a:r>
              <a:rPr lang="es-CO" sz="1200" dirty="0"/>
              <a:t>381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Peña, J. (2018). </a:t>
            </a:r>
            <a:r>
              <a:rPr lang="fr-FR" sz="1200" dirty="0"/>
              <a:t>En: </a:t>
            </a:r>
            <a:r>
              <a:rPr lang="fr-FR" sz="1200" i="1" dirty="0" err="1"/>
              <a:t>Scientia</a:t>
            </a:r>
            <a:r>
              <a:rPr lang="fr-FR" sz="1200" i="1" dirty="0"/>
              <a:t> et </a:t>
            </a:r>
            <a:r>
              <a:rPr lang="fr-FR" sz="1200" i="1" dirty="0" err="1"/>
              <a:t>technica</a:t>
            </a:r>
            <a:r>
              <a:rPr lang="fr-FR" sz="1200" dirty="0"/>
              <a:t> 23.3, p. 386-391</a:t>
            </a:r>
            <a:endParaRPr lang="es-C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/>
              <a:t>Sanabria, J. (2018). En: </a:t>
            </a:r>
            <a:r>
              <a:rPr lang="es-CO" sz="1200" i="1" dirty="0"/>
              <a:t>AGUFM</a:t>
            </a:r>
            <a:r>
              <a:rPr lang="es-CO" sz="1200" dirty="0"/>
              <a:t>, NS23B-0703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9DEDE-D93E-45FB-8DFA-02AA8A6BC95E}"/>
              </a:ext>
            </a:extLst>
          </p:cNvPr>
          <p:cNvSpPr txBox="1"/>
          <p:nvPr/>
        </p:nvSpPr>
        <p:spPr>
          <a:xfrm>
            <a:off x="6984452" y="5569133"/>
            <a:ext cx="474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Vesga, M. (2018). </a:t>
            </a:r>
            <a:r>
              <a:rPr lang="es-CO" sz="1200" i="1" dirty="0"/>
              <a:t>Tesis de </a:t>
            </a:r>
            <a:r>
              <a:rPr lang="es-CO" sz="1200" i="1" dirty="0" err="1"/>
              <a:t>mtría</a:t>
            </a:r>
            <a:r>
              <a:rPr lang="es-CO" sz="1200" dirty="0"/>
              <a:t>. Universidad Industrial de Santander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Vesga, M. et al. (2017). En: </a:t>
            </a:r>
            <a:r>
              <a:rPr lang="es-CO" sz="1200" i="1" dirty="0" err="1"/>
              <a:t>arXiv</a:t>
            </a:r>
            <a:r>
              <a:rPr lang="es-CO" sz="1200" i="1" dirty="0"/>
              <a:t> </a:t>
            </a:r>
            <a:r>
              <a:rPr lang="es-CO" sz="1200" i="1" dirty="0" err="1"/>
              <a:t>preprint</a:t>
            </a:r>
            <a:r>
              <a:rPr lang="es-CO" sz="1200" i="1" dirty="0"/>
              <a:t> </a:t>
            </a:r>
            <a:r>
              <a:rPr lang="es-CO" sz="1200" dirty="0"/>
              <a:t>arXiv:1705.09884</a:t>
            </a:r>
          </a:p>
        </p:txBody>
      </p:sp>
    </p:spTree>
    <p:extLst>
      <p:ext uri="{BB962C8B-B14F-4D97-AF65-F5344CB8AC3E}">
        <p14:creationId xmlns:p14="http://schemas.microsoft.com/office/powerpoint/2010/main" val="780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B71B88-1E57-4305-AFB3-52BCE38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43" y="2379041"/>
            <a:ext cx="3808113" cy="269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407AC-887C-476B-80EC-0CA79AC3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Planteamiento del problema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B0B390-7663-4463-AFE1-7BA5349B7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681163"/>
            <a:ext cx="5183188" cy="426893"/>
          </a:xfrm>
        </p:spPr>
        <p:txBody>
          <a:bodyPr/>
          <a:lstStyle/>
          <a:p>
            <a:pPr algn="ctr"/>
            <a:r>
              <a:rPr lang="es-CO" dirty="0" err="1"/>
              <a:t>Hodoscopio</a:t>
            </a:r>
            <a:endParaRPr lang="es-CO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F67E75B-5E34-4F94-8597-487B284D9D3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280066" y="2617906"/>
            <a:ext cx="4085804" cy="23689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3F396-8204-4AED-94C3-C2745C12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C96D57-95D2-41F8-88D9-D1EE33195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EDE65949-F7E7-4F3F-8C6B-9A872FECE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825" y="2536008"/>
            <a:ext cx="3393055" cy="26151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6C09C0-1AFB-448A-BA5F-CC5F0B976011}"/>
              </a:ext>
            </a:extLst>
          </p:cNvPr>
          <p:cNvSpPr txBox="1"/>
          <p:nvPr/>
        </p:nvSpPr>
        <p:spPr>
          <a:xfrm>
            <a:off x="6932005" y="5354465"/>
            <a:ext cx="426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Vásquez, A. et al. (2020). En: </a:t>
            </a:r>
            <a:r>
              <a:rPr lang="es-CO" sz="1200" i="1" dirty="0" err="1"/>
              <a:t>arXiv</a:t>
            </a:r>
            <a:r>
              <a:rPr lang="es-CO" sz="1200" i="1" dirty="0"/>
              <a:t> </a:t>
            </a:r>
            <a:r>
              <a:rPr lang="es-CO" sz="1200" i="1" dirty="0" err="1"/>
              <a:t>preprint</a:t>
            </a:r>
            <a:r>
              <a:rPr lang="es-CO" sz="1200" i="1" dirty="0"/>
              <a:t> </a:t>
            </a:r>
            <a:r>
              <a:rPr lang="es-CO" sz="1200" dirty="0"/>
              <a:t>arXiv:1912.10081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7C182A2-6ECB-4B71-8F88-980BA90F7721}"/>
              </a:ext>
            </a:extLst>
          </p:cNvPr>
          <p:cNvSpPr txBox="1">
            <a:spLocks/>
          </p:cNvSpPr>
          <p:nvPr/>
        </p:nvSpPr>
        <p:spPr>
          <a:xfrm>
            <a:off x="6321422" y="1690688"/>
            <a:ext cx="5183188" cy="4268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/>
              <a:t>Detector Cherenkov de agua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03F4A6D-F7BC-49EC-B185-95BD80E05C93}"/>
              </a:ext>
            </a:extLst>
          </p:cNvPr>
          <p:cNvSpPr txBox="1">
            <a:spLocks/>
          </p:cNvSpPr>
          <p:nvPr/>
        </p:nvSpPr>
        <p:spPr>
          <a:xfrm>
            <a:off x="3580605" y="1373101"/>
            <a:ext cx="5183188" cy="445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/>
              <a:t>Proyecto</a:t>
            </a:r>
            <a:endParaRPr lang="es-CO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1A3FD-4C5B-4993-983A-0EC75D6B3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232" y="1846339"/>
            <a:ext cx="1465227" cy="1956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62FE00-36AE-467B-A8BF-F16A362B4AC5}"/>
              </a:ext>
            </a:extLst>
          </p:cNvPr>
          <p:cNvSpPr txBox="1"/>
          <p:nvPr/>
        </p:nvSpPr>
        <p:spPr>
          <a:xfrm>
            <a:off x="7387943" y="5081074"/>
            <a:ext cx="364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Imagen tomada de halley.uis.edu.co/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E4384-2D22-4A3A-A532-A25063580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6122" y="2552377"/>
            <a:ext cx="5157787" cy="3684588"/>
          </a:xfrm>
        </p:spPr>
        <p:txBody>
          <a:bodyPr/>
          <a:lstStyle/>
          <a:p>
            <a:pPr algn="just"/>
            <a:r>
              <a:rPr lang="es-CO" sz="2400" dirty="0"/>
              <a:t>1.7 metros cúbicos de agua purificada.</a:t>
            </a:r>
          </a:p>
          <a:p>
            <a:pPr algn="just"/>
            <a:endParaRPr lang="es-CO" sz="2400" dirty="0"/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Radiación Cherenkov emitida en ángulo: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endParaRPr lang="es-CO" dirty="0"/>
          </a:p>
        </p:txBody>
      </p:sp>
      <p:pic>
        <p:nvPicPr>
          <p:cNvPr id="4100" name="Picture 4" descr="\cos \left(\theta_{c}\right)=\frac{c}{n v}">
            <a:extLst>
              <a:ext uri="{FF2B5EF4-FFF2-40B4-BE49-F238E27FC236}">
                <a16:creationId xmlns:a16="http://schemas.microsoft.com/office/drawing/2014/main" id="{23A6546A-A0D5-41AA-A461-DEC1BF0A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253" y="4704880"/>
            <a:ext cx="2470784" cy="82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19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13" grpId="1"/>
      <p:bldP spid="13" grpId="2"/>
      <p:bldP spid="14" grpId="0" build="p"/>
      <p:bldP spid="17" grpId="0"/>
      <p:bldP spid="17" grpId="1"/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39A85-F44F-42C7-A7B1-79FA53F47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33" y="1027906"/>
            <a:ext cx="6743729" cy="52451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5B379-4496-400F-91E8-280D6E98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Planteamiento del problema</a:t>
            </a:r>
            <a:br>
              <a:rPr lang="es-CO" dirty="0"/>
            </a:br>
            <a:r>
              <a:rPr lang="es-CO" sz="2400" b="1" dirty="0">
                <a:latin typeface="+mn-lt"/>
              </a:rPr>
              <a:t>Fuentes de Ruido</a:t>
            </a:r>
            <a:endParaRPr lang="es-CO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A7F3-B6A3-4872-9536-1355F037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B2381-0D8F-41C2-836C-0CFB84C30387}"/>
              </a:ext>
            </a:extLst>
          </p:cNvPr>
          <p:cNvSpPr/>
          <p:nvPr/>
        </p:nvSpPr>
        <p:spPr>
          <a:xfrm>
            <a:off x="2628669" y="3676939"/>
            <a:ext cx="6743729" cy="252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8E80C-23BD-45E6-A686-A213A5C5D7BA}"/>
              </a:ext>
            </a:extLst>
          </p:cNvPr>
          <p:cNvSpPr/>
          <p:nvPr/>
        </p:nvSpPr>
        <p:spPr>
          <a:xfrm>
            <a:off x="6095998" y="1332605"/>
            <a:ext cx="3276400" cy="307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8B6A7-82B1-48DE-8CCB-731FCE39D22F}"/>
              </a:ext>
            </a:extLst>
          </p:cNvPr>
          <p:cNvSpPr txBox="1"/>
          <p:nvPr/>
        </p:nvSpPr>
        <p:spPr>
          <a:xfrm>
            <a:off x="3711629" y="6123543"/>
            <a:ext cx="4768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400" dirty="0"/>
              <a:t>Vesga, M. et al. (2017). En: </a:t>
            </a:r>
            <a:r>
              <a:rPr lang="es-CO" sz="1400" i="1" dirty="0" err="1"/>
              <a:t>arXiv</a:t>
            </a:r>
            <a:r>
              <a:rPr lang="es-CO" sz="1400" i="1" dirty="0"/>
              <a:t> </a:t>
            </a:r>
            <a:r>
              <a:rPr lang="es-CO" sz="1400" i="1" dirty="0" err="1"/>
              <a:t>preprint</a:t>
            </a:r>
            <a:r>
              <a:rPr lang="es-CO" sz="1400" i="1" dirty="0"/>
              <a:t> </a:t>
            </a:r>
            <a:r>
              <a:rPr lang="es-CO" sz="1400" dirty="0"/>
              <a:t>arXiv:1705.09884</a:t>
            </a:r>
          </a:p>
        </p:txBody>
      </p:sp>
    </p:spTree>
    <p:extLst>
      <p:ext uri="{BB962C8B-B14F-4D97-AF65-F5344CB8AC3E}">
        <p14:creationId xmlns:p14="http://schemas.microsoft.com/office/powerpoint/2010/main" val="110549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8A14AE-ED6E-4D79-9301-40499E13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857" y="1105279"/>
            <a:ext cx="3267047" cy="255511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5B379-4496-400F-91E8-280D6E98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980"/>
            <a:ext cx="10515600" cy="1325563"/>
          </a:xfrm>
        </p:spPr>
        <p:txBody>
          <a:bodyPr/>
          <a:lstStyle/>
          <a:p>
            <a:pPr algn="ctr"/>
            <a:r>
              <a:rPr lang="es-CO" dirty="0"/>
              <a:t>Planteamiento del problema</a:t>
            </a:r>
            <a:br>
              <a:rPr lang="es-CO" dirty="0"/>
            </a:br>
            <a:r>
              <a:rPr lang="es-CO" sz="2400" b="1" dirty="0">
                <a:latin typeface="+mn-lt"/>
              </a:rPr>
              <a:t>Fuentes de Ruido</a:t>
            </a:r>
            <a:endParaRPr lang="es-CO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A7F3-B6A3-4872-9536-1355F037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8A78F5-E07F-4708-A006-E4FAF7247A35}"/>
              </a:ext>
            </a:extLst>
          </p:cNvPr>
          <p:cNvSpPr txBox="1"/>
          <p:nvPr/>
        </p:nvSpPr>
        <p:spPr>
          <a:xfrm>
            <a:off x="4018379" y="6123543"/>
            <a:ext cx="415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Vesga, M. et al. (2017). En: </a:t>
            </a:r>
            <a:r>
              <a:rPr lang="es-CO" sz="1200" i="1" dirty="0" err="1"/>
              <a:t>arXiv</a:t>
            </a:r>
            <a:r>
              <a:rPr lang="es-CO" sz="1200" i="1" dirty="0"/>
              <a:t> </a:t>
            </a:r>
            <a:r>
              <a:rPr lang="es-CO" sz="1200" i="1" dirty="0" err="1"/>
              <a:t>preprint</a:t>
            </a:r>
            <a:r>
              <a:rPr lang="es-CO" sz="1200" i="1" dirty="0"/>
              <a:t> </a:t>
            </a:r>
            <a:r>
              <a:rPr lang="es-CO" sz="1200" dirty="0"/>
              <a:t>arXiv:1705.09884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BA092BE3-D3B3-4EAF-8D8E-A5040B7A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699" y="1678457"/>
            <a:ext cx="4904409" cy="38356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E0F04A-B07D-4822-8CDA-C64CFC0D19A0}"/>
              </a:ext>
            </a:extLst>
          </p:cNvPr>
          <p:cNvSpPr txBox="1"/>
          <p:nvPr/>
        </p:nvSpPr>
        <p:spPr>
          <a:xfrm>
            <a:off x="892012" y="4765628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Forward </a:t>
            </a:r>
            <a:r>
              <a:rPr lang="es-CO" i="1" dirty="0" err="1"/>
              <a:t>scattering</a:t>
            </a:r>
            <a:endParaRPr lang="es-CO" i="1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CE1C2181-8A1E-44E0-8FDC-C4A1BE7D72A2}"/>
              </a:ext>
            </a:extLst>
          </p:cNvPr>
          <p:cNvSpPr/>
          <p:nvPr/>
        </p:nvSpPr>
        <p:spPr>
          <a:xfrm>
            <a:off x="1812897" y="3767207"/>
            <a:ext cx="2663687" cy="10098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6033A-5CAB-4B88-BE9A-FD6283B142B3}"/>
              </a:ext>
            </a:extLst>
          </p:cNvPr>
          <p:cNvSpPr txBox="1"/>
          <p:nvPr/>
        </p:nvSpPr>
        <p:spPr>
          <a:xfrm>
            <a:off x="9195078" y="2814442"/>
            <a:ext cx="248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¿Qué efecto me genera</a:t>
            </a:r>
          </a:p>
          <a:p>
            <a:pPr algn="ctr"/>
            <a:r>
              <a:rPr lang="es-CO" dirty="0"/>
              <a:t>en la señal del detector?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6793DE-25D6-406A-B58B-D62C1A84FE25}"/>
              </a:ext>
            </a:extLst>
          </p:cNvPr>
          <p:cNvCxnSpPr>
            <a:cxnSpLocks/>
          </p:cNvCxnSpPr>
          <p:nvPr/>
        </p:nvCxnSpPr>
        <p:spPr>
          <a:xfrm flipH="1">
            <a:off x="7548311" y="3183774"/>
            <a:ext cx="1646767" cy="149635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0B6F48-C60B-4C24-ADE2-9C182F2817B3}"/>
              </a:ext>
            </a:extLst>
          </p:cNvPr>
          <p:cNvSpPr txBox="1"/>
          <p:nvPr/>
        </p:nvSpPr>
        <p:spPr>
          <a:xfrm>
            <a:off x="8896764" y="3774074"/>
            <a:ext cx="3082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Se estima que son muones de bajas energías, con efecto insignificante sobre ~5 </a:t>
            </a:r>
            <a:r>
              <a:rPr lang="es-CO" dirty="0" err="1"/>
              <a:t>GeV</a:t>
            </a:r>
            <a:r>
              <a:rPr lang="es-CO" dirty="0"/>
              <a:t>.</a:t>
            </a:r>
          </a:p>
          <a:p>
            <a:pPr algn="ctr"/>
            <a:endParaRPr lang="es-CO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200" dirty="0"/>
              <a:t>Gomez, H. et al. (2017)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Journal of </a:t>
            </a:r>
            <a:r>
              <a:rPr lang="en-US" sz="1200" i="1" dirty="0" err="1"/>
              <a:t>Instru</a:t>
            </a:r>
            <a:r>
              <a:rPr lang="es-CO" sz="1200" i="1" dirty="0" err="1"/>
              <a:t>mentation</a:t>
            </a:r>
            <a:r>
              <a:rPr lang="es-CO" sz="1200" i="1" dirty="0"/>
              <a:t> </a:t>
            </a:r>
            <a:r>
              <a:rPr lang="es-CO" sz="1200" dirty="0"/>
              <a:t>12.12, P12018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A3F9DD-548E-4AF9-AAF5-B96DFEF0B5A4}"/>
              </a:ext>
            </a:extLst>
          </p:cNvPr>
          <p:cNvSpPr/>
          <p:nvPr/>
        </p:nvSpPr>
        <p:spPr>
          <a:xfrm>
            <a:off x="8969433" y="3774074"/>
            <a:ext cx="2917767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4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3503 0.176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8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5" grpId="0"/>
      <p:bldP spid="3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DBF4-CA91-4D9E-B204-5781D98D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Objetivos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DEDD04-D8A8-4F2B-9EC0-E4BA474A3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s-CO" sz="1400" b="1" dirty="0"/>
              <a:t>General</a:t>
            </a:r>
            <a:endParaRPr lang="es-CO" sz="1400" dirty="0"/>
          </a:p>
          <a:p>
            <a:pPr algn="just"/>
            <a:r>
              <a:rPr lang="es-CO" sz="1400" dirty="0"/>
              <a:t>Estimar la contribución del </a:t>
            </a:r>
            <a:r>
              <a:rPr lang="es-CO" sz="1400" i="1" dirty="0"/>
              <a:t>forward </a:t>
            </a:r>
            <a:r>
              <a:rPr lang="es-CO" sz="1400" i="1" dirty="0" err="1"/>
              <a:t>scattering</a:t>
            </a:r>
            <a:r>
              <a:rPr lang="es-CO" sz="1400" dirty="0"/>
              <a:t> de muones en la señal registrada por el detector </a:t>
            </a:r>
            <a:r>
              <a:rPr lang="es-CO" sz="1400" dirty="0" err="1"/>
              <a:t>MuTe</a:t>
            </a:r>
            <a:r>
              <a:rPr lang="es-CO" sz="1400" dirty="0"/>
              <a:t>. </a:t>
            </a:r>
          </a:p>
          <a:p>
            <a:pPr algn="just"/>
            <a:endParaRPr lang="es-CO" sz="1400" dirty="0"/>
          </a:p>
          <a:p>
            <a:pPr marL="0" indent="0" algn="just">
              <a:buNone/>
            </a:pPr>
            <a:r>
              <a:rPr lang="es-CO" sz="1400" b="1" dirty="0"/>
              <a:t>Específicos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1400" dirty="0"/>
              <a:t>Estimar el flujo de fondo de partículas secundarias a nivel del suelo en el Cerro Machín teniendo en cuenta el efecto del campo geomagnético.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1400" dirty="0"/>
              <a:t>Estimar la señal recibida por </a:t>
            </a:r>
            <a:r>
              <a:rPr lang="es-CO" sz="1400" dirty="0" err="1"/>
              <a:t>MuTe</a:t>
            </a:r>
            <a:r>
              <a:rPr lang="es-CO" sz="1400" dirty="0"/>
              <a:t> debido al flujo de fondo en el Cerro Machín.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1400" dirty="0"/>
              <a:t>Modelar computacionalmente un volumen de materia compuesto de roca estándar y estimar cuánta radiación es producida por el fenómeno de </a:t>
            </a:r>
            <a:r>
              <a:rPr lang="es-CO" sz="1400" i="1" dirty="0"/>
              <a:t>forward </a:t>
            </a:r>
            <a:r>
              <a:rPr lang="es-CO" sz="1400" i="1" dirty="0" err="1"/>
              <a:t>scattering</a:t>
            </a:r>
            <a:r>
              <a:rPr lang="es-CO" sz="1400" i="1" dirty="0"/>
              <a:t> </a:t>
            </a:r>
            <a:r>
              <a:rPr lang="es-CO" sz="1400" dirty="0"/>
              <a:t>de muones usando como fuente los muones obtenidos en el objetivo 1.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1400" dirty="0"/>
              <a:t>Calcular si la señal producida por el </a:t>
            </a:r>
            <a:r>
              <a:rPr lang="es-CO" sz="1400" i="1" dirty="0"/>
              <a:t>forward </a:t>
            </a:r>
            <a:r>
              <a:rPr lang="es-CO" sz="1400" i="1" dirty="0" err="1"/>
              <a:t>scattering</a:t>
            </a:r>
            <a:r>
              <a:rPr lang="es-CO" sz="1400" dirty="0"/>
              <a:t> de muones en </a:t>
            </a:r>
            <a:r>
              <a:rPr lang="es-CO" sz="1400" dirty="0" err="1"/>
              <a:t>MuTe</a:t>
            </a:r>
            <a:r>
              <a:rPr lang="es-CO" sz="1400" dirty="0"/>
              <a:t> es estadísticamente significativa respecto de la estimada en el objetivo 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A675-9171-4847-B1A9-4CDCF8D94ED3}"/>
              </a:ext>
            </a:extLst>
          </p:cNvPr>
          <p:cNvSpPr txBox="1"/>
          <p:nvPr/>
        </p:nvSpPr>
        <p:spPr>
          <a:xfrm>
            <a:off x="2460529" y="5547348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Forward </a:t>
            </a:r>
            <a:r>
              <a:rPr lang="es-CO" i="1" dirty="0" err="1"/>
              <a:t>scattering</a:t>
            </a:r>
            <a:endParaRPr lang="es-CO" i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A4C9D0-8AD0-49B0-9EA8-48F8B9D451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55239"/>
            <a:ext cx="5181600" cy="309210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6DC79-3B2E-4837-B81A-AADE97AD3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5939F1-5FB9-4E0C-A904-DD43B93C1467}"/>
              </a:ext>
            </a:extLst>
          </p:cNvPr>
          <p:cNvSpPr/>
          <p:nvPr/>
        </p:nvSpPr>
        <p:spPr>
          <a:xfrm>
            <a:off x="1025718" y="2275239"/>
            <a:ext cx="360000" cy="360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</a:rPr>
              <a:t>μ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FA918E-AA96-492F-B32C-8072BA822293}"/>
              </a:ext>
            </a:extLst>
          </p:cNvPr>
          <p:cNvSpPr/>
          <p:nvPr/>
        </p:nvSpPr>
        <p:spPr>
          <a:xfrm>
            <a:off x="632332" y="4176926"/>
            <a:ext cx="360000" cy="36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>
                    <a:lumMod val="50000"/>
                  </a:schemeClr>
                </a:solidFill>
              </a:rPr>
              <a:t>μ</a:t>
            </a:r>
            <a:endParaRPr lang="es-CO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5638 0.3018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38 0.30185 L 0.34075 0.38773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20C8F-9F44-4666-815E-5A4FF829F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1593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33ABC-7346-4FFD-A951-1224941F708B}"/>
              </a:ext>
            </a:extLst>
          </p:cNvPr>
          <p:cNvSpPr txBox="1"/>
          <p:nvPr/>
        </p:nvSpPr>
        <p:spPr>
          <a:xfrm>
            <a:off x="6623024" y="2726821"/>
            <a:ext cx="126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CORSIKA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36B9AF-7A6D-40AA-A726-1E0B09236EC1}"/>
              </a:ext>
            </a:extLst>
          </p:cNvPr>
          <p:cNvSpPr txBox="1"/>
          <p:nvPr/>
        </p:nvSpPr>
        <p:spPr>
          <a:xfrm>
            <a:off x="9121198" y="2726821"/>
            <a:ext cx="266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MAGNETOCOSMICS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B4A359-ECB8-442A-9291-232639EB144A}"/>
              </a:ext>
            </a:extLst>
          </p:cNvPr>
          <p:cNvCxnSpPr/>
          <p:nvPr/>
        </p:nvCxnSpPr>
        <p:spPr>
          <a:xfrm>
            <a:off x="8506099" y="3440483"/>
            <a:ext cx="0" cy="4611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us Sign 16">
            <a:extLst>
              <a:ext uri="{FF2B5EF4-FFF2-40B4-BE49-F238E27FC236}">
                <a16:creationId xmlns:a16="http://schemas.microsoft.com/office/drawing/2014/main" id="{CC6169A7-E6E9-47E0-AEEC-7A1BE8F92E47}"/>
              </a:ext>
            </a:extLst>
          </p:cNvPr>
          <p:cNvSpPr/>
          <p:nvPr/>
        </p:nvSpPr>
        <p:spPr>
          <a:xfrm>
            <a:off x="7891000" y="2429555"/>
            <a:ext cx="1230198" cy="111700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6E99C-F728-4671-A55B-CA9177F19115}"/>
              </a:ext>
            </a:extLst>
          </p:cNvPr>
          <p:cNvSpPr txBox="1"/>
          <p:nvPr/>
        </p:nvSpPr>
        <p:spPr>
          <a:xfrm>
            <a:off x="6172200" y="250507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  <p:pic>
        <p:nvPicPr>
          <p:cNvPr id="4098" name="Picture 2" descr="Search the site">
            <a:extLst>
              <a:ext uri="{FF2B5EF4-FFF2-40B4-BE49-F238E27FC236}">
                <a16:creationId xmlns:a16="http://schemas.microsoft.com/office/drawing/2014/main" id="{6890511C-88E4-4549-9F64-1C7430FBB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154" y="3985327"/>
            <a:ext cx="2251889" cy="21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D0F58B-05C7-4FC0-8BB0-9FCEB520B258}"/>
              </a:ext>
            </a:extLst>
          </p:cNvPr>
          <p:cNvSpPr/>
          <p:nvPr/>
        </p:nvSpPr>
        <p:spPr>
          <a:xfrm>
            <a:off x="839788" y="2505075"/>
            <a:ext cx="5180012" cy="68341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88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Contenido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67930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Pregunta de investigación</a:t>
            </a:r>
          </a:p>
          <a:p>
            <a:pPr>
              <a:buFont typeface="Wingdings" panose="05000000000000000000" pitchFamily="2" charset="2"/>
              <a:buChar char="q"/>
            </a:pPr>
            <a:endParaRPr lang="es-CO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Marco conceptual</a:t>
            </a:r>
          </a:p>
          <a:p>
            <a:pPr>
              <a:buFont typeface="Wingdings" panose="05000000000000000000" pitchFamily="2" charset="2"/>
              <a:buChar char="q"/>
            </a:pPr>
            <a:endParaRPr lang="es-CO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Planteamiento del problema</a:t>
            </a:r>
          </a:p>
          <a:p>
            <a:pPr>
              <a:buFont typeface="Wingdings" panose="05000000000000000000" pitchFamily="2" charset="2"/>
              <a:buChar char="q"/>
            </a:pPr>
            <a:endParaRPr lang="es-CO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 Objetivos</a:t>
            </a:r>
          </a:p>
          <a:p>
            <a:pPr>
              <a:buFont typeface="Wingdings" panose="05000000000000000000" pitchFamily="2" charset="2"/>
              <a:buChar char="q"/>
            </a:pPr>
            <a:endParaRPr lang="es-CO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 Metodología</a:t>
            </a:r>
          </a:p>
          <a:p>
            <a:pPr>
              <a:buFont typeface="Wingdings" panose="05000000000000000000" pitchFamily="2" charset="2"/>
              <a:buChar char="q"/>
            </a:pPr>
            <a:endParaRPr lang="es-CO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s-CO" sz="3200" dirty="0"/>
              <a:t> Resultados esperados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E4CCD-A7AB-4F11-B649-458312B2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5566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(códigos </a:t>
            </a:r>
            <a:r>
              <a:rPr lang="es-CO" sz="2000" dirty="0" err="1"/>
              <a:t>MuTe</a:t>
            </a:r>
            <a:r>
              <a:rPr lang="es-CO" sz="2000" dirty="0"/>
              <a:t>).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6E99C-F728-4671-A55B-CA9177F19115}"/>
              </a:ext>
            </a:extLst>
          </p:cNvPr>
          <p:cNvSpPr txBox="1"/>
          <p:nvPr/>
        </p:nvSpPr>
        <p:spPr>
          <a:xfrm>
            <a:off x="6172200" y="250507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2.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0F58B-05C7-4FC0-8BB0-9FCEB520B258}"/>
              </a:ext>
            </a:extLst>
          </p:cNvPr>
          <p:cNvSpPr/>
          <p:nvPr/>
        </p:nvSpPr>
        <p:spPr>
          <a:xfrm>
            <a:off x="839788" y="3188485"/>
            <a:ext cx="5180012" cy="63262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9E5ACB-6AC1-4EC9-B7B6-E5CCB5D4AFA8}"/>
              </a:ext>
            </a:extLst>
          </p:cNvPr>
          <p:cNvSpPr/>
          <p:nvPr/>
        </p:nvSpPr>
        <p:spPr>
          <a:xfrm>
            <a:off x="1421476" y="3429000"/>
            <a:ext cx="1712422" cy="380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8A8D3B1-D661-48A3-8676-6242CBB9A22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33898" y="3619315"/>
            <a:ext cx="4256117" cy="1065893"/>
          </a:xfrm>
          <a:prstGeom prst="bentConnector3">
            <a:avLst>
              <a:gd name="adj1" fmla="val 716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C9C16A8-E3DD-4ADF-950A-32BEA1DBEADC}"/>
              </a:ext>
            </a:extLst>
          </p:cNvPr>
          <p:cNvSpPr txBox="1"/>
          <p:nvPr/>
        </p:nvSpPr>
        <p:spPr>
          <a:xfrm>
            <a:off x="6800617" y="4235026"/>
            <a:ext cx="48593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Existen trabajos previos sobre simulación</a:t>
            </a:r>
          </a:p>
          <a:p>
            <a:pPr algn="ctr"/>
            <a:r>
              <a:rPr lang="es-CO" dirty="0"/>
              <a:t>de respuesta de detector </a:t>
            </a:r>
            <a:r>
              <a:rPr lang="es-CO" dirty="0" err="1"/>
              <a:t>MuTe</a:t>
            </a:r>
            <a:r>
              <a:rPr lang="es-CO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Vásquez, A. et al. (2020). En: </a:t>
            </a:r>
            <a:r>
              <a:rPr lang="es-CO" sz="1200" i="1" dirty="0" err="1"/>
              <a:t>arXiv</a:t>
            </a:r>
            <a:r>
              <a:rPr lang="es-CO" sz="1200" i="1" dirty="0"/>
              <a:t> </a:t>
            </a:r>
            <a:r>
              <a:rPr lang="es-CO" sz="1200" i="1" dirty="0" err="1"/>
              <a:t>preprint</a:t>
            </a:r>
            <a:r>
              <a:rPr lang="es-CO" sz="1200" i="1" dirty="0"/>
              <a:t> </a:t>
            </a:r>
            <a:r>
              <a:rPr lang="es-CO" sz="1200" dirty="0"/>
              <a:t>arXiv:1912.10081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Vásquez, A. (2018). </a:t>
            </a:r>
            <a:r>
              <a:rPr lang="es-CO" sz="1200" i="1" dirty="0"/>
              <a:t>Tesis de </a:t>
            </a:r>
            <a:r>
              <a:rPr lang="es-CO" sz="1200" i="1" dirty="0" err="1"/>
              <a:t>mtría</a:t>
            </a:r>
            <a:r>
              <a:rPr lang="es-CO" sz="1200" dirty="0"/>
              <a:t>. Universidad Industrial de Santander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BC13F13A-0B29-44FD-9C55-F9A99D09813E}"/>
              </a:ext>
            </a:extLst>
          </p:cNvPr>
          <p:cNvSpPr/>
          <p:nvPr/>
        </p:nvSpPr>
        <p:spPr>
          <a:xfrm>
            <a:off x="8927869" y="3699164"/>
            <a:ext cx="174568" cy="53586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4D933-FF4D-4D27-859F-20D371167C44}"/>
              </a:ext>
            </a:extLst>
          </p:cNvPr>
          <p:cNvSpPr txBox="1"/>
          <p:nvPr/>
        </p:nvSpPr>
        <p:spPr>
          <a:xfrm>
            <a:off x="7390015" y="2462031"/>
            <a:ext cx="3642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Estamos interesados en: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Número de partículas que entran.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Sus energías.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Sus direcciones (ángulos)</a:t>
            </a:r>
          </a:p>
        </p:txBody>
      </p:sp>
    </p:spTree>
    <p:extLst>
      <p:ext uri="{BB962C8B-B14F-4D97-AF65-F5344CB8AC3E}">
        <p14:creationId xmlns:p14="http://schemas.microsoft.com/office/powerpoint/2010/main" val="20978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 animBg="1"/>
      <p:bldP spid="21" grpId="0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6E99C-F728-4671-A55B-CA9177F19115}"/>
              </a:ext>
            </a:extLst>
          </p:cNvPr>
          <p:cNvSpPr txBox="1"/>
          <p:nvPr/>
        </p:nvSpPr>
        <p:spPr>
          <a:xfrm>
            <a:off x="6172200" y="250507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3.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0883A6B9-FAEC-4A65-BF94-0A66BA1E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91" y="3346398"/>
            <a:ext cx="2115405" cy="70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3E640FE-C7BC-44FF-838B-4F7A2D7047EE}"/>
              </a:ext>
            </a:extLst>
          </p:cNvPr>
          <p:cNvCxnSpPr>
            <a:cxnSpLocks/>
          </p:cNvCxnSpPr>
          <p:nvPr/>
        </p:nvCxnSpPr>
        <p:spPr>
          <a:xfrm>
            <a:off x="8776064" y="4051533"/>
            <a:ext cx="0" cy="6513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0A424A-7D33-4311-8974-E35C14AC2384}"/>
              </a:ext>
            </a:extLst>
          </p:cNvPr>
          <p:cNvSpPr txBox="1"/>
          <p:nvPr/>
        </p:nvSpPr>
        <p:spPr>
          <a:xfrm>
            <a:off x="7807593" y="4702846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i="1" dirty="0"/>
              <a:t>Forward </a:t>
            </a:r>
            <a:r>
              <a:rPr lang="es-CO" i="1" dirty="0" err="1"/>
              <a:t>scattering</a:t>
            </a:r>
            <a:endParaRPr lang="es-CO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EA8579-7D8E-487B-9CB0-295BEDAB7381}"/>
              </a:ext>
            </a:extLst>
          </p:cNvPr>
          <p:cNvSpPr/>
          <p:nvPr/>
        </p:nvSpPr>
        <p:spPr>
          <a:xfrm>
            <a:off x="839788" y="3866606"/>
            <a:ext cx="5157786" cy="65131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8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físico-matemático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6E99C-F728-4671-A55B-CA9177F19115}"/>
              </a:ext>
            </a:extLst>
          </p:cNvPr>
          <p:cNvSpPr txBox="1"/>
          <p:nvPr/>
        </p:nvSpPr>
        <p:spPr>
          <a:xfrm>
            <a:off x="6172200" y="41627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4.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  <p:pic>
        <p:nvPicPr>
          <p:cNvPr id="7170" name="Picture 2" descr="Paper Pencil And Calculator PNG Icon - PNG Repo Free PNG Icons">
            <a:extLst>
              <a:ext uri="{FF2B5EF4-FFF2-40B4-BE49-F238E27FC236}">
                <a16:creationId xmlns:a16="http://schemas.microsoft.com/office/drawing/2014/main" id="{91E02D49-2C54-41AE-8AFE-EE9FCD79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522" y="3562894"/>
            <a:ext cx="1948543" cy="194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5B1587-4F2E-4869-99DE-53FB3081C908}"/>
              </a:ext>
            </a:extLst>
          </p:cNvPr>
          <p:cNvSpPr/>
          <p:nvPr/>
        </p:nvSpPr>
        <p:spPr>
          <a:xfrm>
            <a:off x="839788" y="4537166"/>
            <a:ext cx="5157787" cy="8882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80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6E99C-F728-4671-A55B-CA9177F19115}"/>
              </a:ext>
            </a:extLst>
          </p:cNvPr>
          <p:cNvSpPr txBox="1"/>
          <p:nvPr/>
        </p:nvSpPr>
        <p:spPr>
          <a:xfrm>
            <a:off x="6172200" y="41627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5.</a:t>
            </a:r>
          </a:p>
        </p:txBody>
      </p:sp>
      <p:pic>
        <p:nvPicPr>
          <p:cNvPr id="1026" name="Picture 2" descr="Resultado de imagen de png writing book">
            <a:extLst>
              <a:ext uri="{FF2B5EF4-FFF2-40B4-BE49-F238E27FC236}">
                <a16:creationId xmlns:a16="http://schemas.microsoft.com/office/drawing/2014/main" id="{B2C2094D-7023-4387-8F47-9634FB5AD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923" y="3364498"/>
            <a:ext cx="1965742" cy="19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75A9E-5B20-4004-95BE-87F20D1611E8}"/>
              </a:ext>
            </a:extLst>
          </p:cNvPr>
          <p:cNvSpPr/>
          <p:nvPr/>
        </p:nvSpPr>
        <p:spPr>
          <a:xfrm>
            <a:off x="839788" y="5442857"/>
            <a:ext cx="5157787" cy="74680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363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27D3-CD63-410F-8CD9-0CF5BBD7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Metodología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90FE7-F9EC-4849-9BAD-A7D30EF07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Actividades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12342-47D5-4A57-9CBC-B75C7A7032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Desarrollo de código para integración de CORSIKA &amp; MAGNETOCOSMICS.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Estimación de señal de fondo en detector con códigos </a:t>
            </a:r>
            <a:r>
              <a:rPr lang="es-CO" sz="2000" dirty="0" err="1"/>
              <a:t>MuTe</a:t>
            </a:r>
            <a:r>
              <a:rPr lang="es-CO" sz="2000" dirty="0"/>
              <a:t>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Cálculo de radiación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i="1" dirty="0"/>
              <a:t> </a:t>
            </a:r>
            <a:r>
              <a:rPr lang="es-CO" sz="2000" dirty="0"/>
              <a:t>de muones con Geant4.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dirty="0"/>
              <a:t>Comparación entre señal de fondo y ruido por </a:t>
            </a:r>
            <a:r>
              <a:rPr lang="es-CO" sz="2000" i="1" dirty="0"/>
              <a:t>forward </a:t>
            </a:r>
            <a:r>
              <a:rPr lang="es-CO" sz="2000" i="1" dirty="0" err="1"/>
              <a:t>scattering</a:t>
            </a:r>
            <a:r>
              <a:rPr lang="es-CO" sz="2000" dirty="0"/>
              <a:t> y análisis de resultados.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CO" sz="2000" i="1" dirty="0"/>
              <a:t>Divulgación de resultados mediante libro de trabajo de grado.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86671-F8F7-4652-9604-660443129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72241" y="2726022"/>
            <a:ext cx="5183188" cy="823912"/>
          </a:xfrm>
        </p:spPr>
        <p:txBody>
          <a:bodyPr/>
          <a:lstStyle/>
          <a:p>
            <a:pPr algn="ctr"/>
            <a:r>
              <a:rPr lang="es-CO" dirty="0"/>
              <a:t>Cronograma</a:t>
            </a:r>
          </a:p>
        </p:txBody>
      </p:sp>
      <p:pic>
        <p:nvPicPr>
          <p:cNvPr id="33" name="Content Placeholder 13">
            <a:extLst>
              <a:ext uri="{FF2B5EF4-FFF2-40B4-BE49-F238E27FC236}">
                <a16:creationId xmlns:a16="http://schemas.microsoft.com/office/drawing/2014/main" id="{24ABBA4D-052C-4E97-8D8D-89448A6766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2241" y="3633277"/>
            <a:ext cx="5183188" cy="14281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AF63-EF1A-4155-86DD-B272599A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840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903-6500-435A-95A3-7EA1F3D46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Resultados esperados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D738-2A35-48FB-83B9-F48ADEB73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s-CO" dirty="0"/>
          </a:p>
          <a:p>
            <a:pPr algn="just"/>
            <a:r>
              <a:rPr lang="es-CO" dirty="0"/>
              <a:t>Notebook de integración de CORSIKA + MAGNETOCOSMICS para automatizar y simplificar la simulación de EAS a disposición del proyecto </a:t>
            </a:r>
            <a:r>
              <a:rPr lang="es-CO" dirty="0" err="1"/>
              <a:t>MuTe</a:t>
            </a:r>
            <a:r>
              <a:rPr lang="es-CO" dirty="0"/>
              <a:t>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Evaluación detallada de los efectos del </a:t>
            </a:r>
            <a:r>
              <a:rPr lang="es-CO" i="1" dirty="0"/>
              <a:t>forward </a:t>
            </a:r>
            <a:r>
              <a:rPr lang="es-CO" i="1" dirty="0" err="1"/>
              <a:t>scattering</a:t>
            </a:r>
            <a:r>
              <a:rPr lang="es-CO" dirty="0"/>
              <a:t> de muones en señal de detector para beneficio del proyecto </a:t>
            </a:r>
            <a:r>
              <a:rPr lang="es-CO" dirty="0" err="1"/>
              <a:t>MuTe</a:t>
            </a:r>
            <a:r>
              <a:rPr lang="es-CO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6C3E-1D8F-4DE7-B52D-DC62BFD1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2111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240E44-E9D9-534D-855B-415EB40FA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79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B4991-0D7D-4F5D-BAC3-DF0350065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09455"/>
            <a:ext cx="9144000" cy="1040014"/>
          </a:xfrm>
        </p:spPr>
        <p:txBody>
          <a:bodyPr>
            <a:noAutofit/>
          </a:bodyPr>
          <a:lstStyle/>
          <a:p>
            <a:r>
              <a:rPr lang="es-CO" sz="9600" b="1" dirty="0" err="1"/>
              <a:t>Backup</a:t>
            </a:r>
            <a:endParaRPr lang="es-CO" sz="9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11DBF-8456-46A0-81B3-C820C476C668}"/>
              </a:ext>
            </a:extLst>
          </p:cNvPr>
          <p:cNvSpPr txBox="1"/>
          <p:nvPr/>
        </p:nvSpPr>
        <p:spPr>
          <a:xfrm>
            <a:off x="5884243" y="3890356"/>
            <a:ext cx="5405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hlinkClick r:id="rId2" action="ppaction://hlinksldjump"/>
              </a:rPr>
              <a:t>b1</a:t>
            </a:r>
            <a:endParaRPr lang="es-CO" dirty="0"/>
          </a:p>
          <a:p>
            <a:pPr algn="ctr"/>
            <a:r>
              <a:rPr lang="es-CO" dirty="0">
                <a:hlinkClick r:id="rId3" action="ppaction://hlinksldjump"/>
              </a:rPr>
              <a:t>b2</a:t>
            </a:r>
            <a:endParaRPr lang="es-CO" dirty="0"/>
          </a:p>
          <a:p>
            <a:pPr algn="ctr"/>
            <a:r>
              <a:rPr lang="es-CO" dirty="0">
                <a:hlinkClick r:id="rId4" action="ppaction://hlinksldjump"/>
              </a:rPr>
              <a:t>b3</a:t>
            </a:r>
            <a:endParaRPr lang="es-CO" dirty="0"/>
          </a:p>
          <a:p>
            <a:pPr algn="ctr"/>
            <a:r>
              <a:rPr lang="es-CO" dirty="0">
                <a:hlinkClick r:id="rId5" action="ppaction://hlinksldjump"/>
              </a:rPr>
              <a:t>b4</a:t>
            </a:r>
            <a:endParaRPr lang="es-CO" dirty="0"/>
          </a:p>
          <a:p>
            <a:pPr algn="ctr"/>
            <a:r>
              <a:rPr lang="es-CO" dirty="0">
                <a:hlinkClick r:id="rId6" action="ppaction://hlinksldjump"/>
              </a:rPr>
              <a:t>b5</a:t>
            </a:r>
            <a:endParaRPr lang="es-CO" dirty="0"/>
          </a:p>
          <a:p>
            <a:pPr algn="ctr"/>
            <a:r>
              <a:rPr lang="es-CO" dirty="0">
                <a:hlinkClick r:id="rId7" action="ppaction://hlinksldjump"/>
              </a:rPr>
              <a:t>b6</a:t>
            </a:r>
            <a:endParaRPr lang="es-CO" dirty="0"/>
          </a:p>
          <a:p>
            <a:pPr algn="ctr"/>
            <a:r>
              <a:rPr lang="es-CO" dirty="0">
                <a:hlinkClick r:id="rId8" action="ppaction://hlinksldjump"/>
              </a:rPr>
              <a:t>b7</a:t>
            </a:r>
            <a:endParaRPr lang="es-CO" dirty="0"/>
          </a:p>
          <a:p>
            <a:pPr algn="ctr"/>
            <a:r>
              <a:rPr lang="es-CO" dirty="0">
                <a:hlinkClick r:id="rId9" action="ppaction://hlinksldjump"/>
              </a:rPr>
              <a:t>b8</a:t>
            </a:r>
            <a:endParaRPr lang="es-CO" dirty="0"/>
          </a:p>
          <a:p>
            <a:pPr algn="ctr"/>
            <a:r>
              <a:rPr lang="es-CO" dirty="0">
                <a:hlinkClick r:id="rId10" action="ppaction://hlinksldjump"/>
              </a:rPr>
              <a:t>b9</a:t>
            </a:r>
            <a:endParaRPr lang="es-CO" dirty="0"/>
          </a:p>
          <a:p>
            <a:pPr algn="ctr"/>
            <a:r>
              <a:rPr lang="es-CO" dirty="0">
                <a:hlinkClick r:id="rId11" action="ppaction://hlinksldjump"/>
              </a:rPr>
              <a:t>b10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7121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23AF6-5B53-45A0-9EA6-A0149C6E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Estudio previo del efecto del MFS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29605A-2168-447F-96A5-9D6874CFD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989" y="1825625"/>
            <a:ext cx="489402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EB366-8BE4-4D96-8A8B-E085E0706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FF9A6-CCAD-4204-8A3F-8365AD4469BB}"/>
              </a:ext>
            </a:extLst>
          </p:cNvPr>
          <p:cNvSpPr txBox="1"/>
          <p:nvPr/>
        </p:nvSpPr>
        <p:spPr>
          <a:xfrm>
            <a:off x="3715989" y="6176963"/>
            <a:ext cx="4760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Gomez, H. et al. (2017)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Journal of </a:t>
            </a:r>
            <a:r>
              <a:rPr lang="en-US" sz="1200" i="1" dirty="0" err="1"/>
              <a:t>Instru</a:t>
            </a:r>
            <a:r>
              <a:rPr lang="es-CO" sz="1200" i="1" dirty="0" err="1"/>
              <a:t>mentation</a:t>
            </a:r>
            <a:r>
              <a:rPr lang="es-CO" sz="1200" i="1" dirty="0"/>
              <a:t> </a:t>
            </a:r>
            <a:r>
              <a:rPr lang="es-CO" sz="1200" dirty="0"/>
              <a:t>12.12, P12018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CB36689E-BF00-43DB-A8F6-C8181C0FFF8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s-CO" dirty="0"/>
                  <a:t>Input:</a:t>
                </a:r>
              </a:p>
              <a:p>
                <a:pPr algn="just"/>
                <a:r>
                  <a:rPr lang="es-CO" dirty="0"/>
                  <a:t>Muones de hasta 10 </a:t>
                </a:r>
                <a:r>
                  <a:rPr lang="es-CO" dirty="0" err="1"/>
                  <a:t>GeV</a:t>
                </a:r>
                <a:r>
                  <a:rPr lang="es-CO" dirty="0"/>
                  <a:t> y ángulos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CO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CO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CO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𝑑𝑒𝑡</m:t>
                            </m:r>
                          </m:sub>
                        </m:sSub>
                      </m:e>
                      <m:sup>
                        <m:r>
                          <a:rPr lang="es-CO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𝑖𝑛𝑖</m:t>
                        </m:r>
                      </m:sup>
                    </m:sSup>
                  </m:oMath>
                </a14:m>
                <a:r>
                  <a:rPr lang="es-CO" dirty="0"/>
                  <a:t> entre 70° y 90° (ángulo azimutal 0).</a:t>
                </a:r>
              </a:p>
              <a:p>
                <a:pPr algn="just"/>
                <a:endParaRPr lang="es-CO" dirty="0"/>
              </a:p>
              <a:p>
                <a:pPr marL="0" indent="0" algn="just">
                  <a:buNone/>
                </a:pPr>
                <a:r>
                  <a:rPr lang="es-CO" dirty="0"/>
                  <a:t>Resultados:</a:t>
                </a:r>
              </a:p>
              <a:p>
                <a:pPr algn="just"/>
                <a:r>
                  <a:rPr lang="es-CO" dirty="0"/>
                  <a:t> FS insignificante sobre ~5 </a:t>
                </a:r>
                <a:r>
                  <a:rPr lang="es-CO" dirty="0" err="1"/>
                  <a:t>GeV</a:t>
                </a:r>
                <a:r>
                  <a:rPr lang="es-CO" dirty="0"/>
                  <a:t>.</a:t>
                </a:r>
              </a:p>
              <a:p>
                <a:pPr algn="just"/>
                <a:r>
                  <a:rPr lang="es-CO" dirty="0"/>
                  <a:t>Muones con </a:t>
                </a:r>
                <a:r>
                  <a:rPr lang="es-CO" dirty="0" err="1"/>
                  <a:t>direc</a:t>
                </a:r>
                <a:r>
                  <a:rPr lang="es-CO" dirty="0"/>
                  <a:t>. Incidentes cercanas a tangente a superficie son más probables de disp. y generar señal en detector.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CB36689E-BF00-43DB-A8F6-C8181C0FF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801" r="-2000" b="-154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7A815CA-00A7-4C1E-9499-9A7BA421F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1775546"/>
            <a:ext cx="5181600" cy="43117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20995B-957C-43B7-AFA8-656DC70D5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105" y="1805679"/>
            <a:ext cx="5109174" cy="4251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8A94CC-B3C9-41A0-B5B7-07D10CBA0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842" y="1739112"/>
            <a:ext cx="5221587" cy="4344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6AE6EB-463D-4341-B402-BCE5A8B80589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7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58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CE69-6A40-4A44-9065-95A8ED90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Roca estándar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E17E-180E-4AB9-9201-8978A0157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“Sobrecarga” de la mina de sal </a:t>
            </a:r>
            <a:r>
              <a:rPr lang="es-CO" dirty="0" err="1"/>
              <a:t>Cayuga</a:t>
            </a:r>
            <a:r>
              <a:rPr lang="es-CO" dirty="0"/>
              <a:t>, NY.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551F1-8026-4692-951F-AFDB5CD33D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F5261A-A086-4CB5-8128-5A42B294A0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s-CO" sz="2000" b="1" dirty="0"/>
              <a:t>Greisen, K. et al. En: </a:t>
            </a:r>
            <a:r>
              <a:rPr lang="es-CO" sz="2000" b="1" i="1" dirty="0"/>
              <a:t>Rev. Mod. </a:t>
            </a:r>
            <a:r>
              <a:rPr lang="es-CO" sz="2000" b="1" i="1" dirty="0" err="1"/>
              <a:t>Phys</a:t>
            </a:r>
            <a:r>
              <a:rPr lang="es-CO" sz="2000" b="1" i="1" dirty="0"/>
              <a:t>. </a:t>
            </a:r>
            <a:r>
              <a:rPr lang="es-CO" sz="2000" b="1" dirty="0"/>
              <a:t>24, 133 (1952): </a:t>
            </a:r>
            <a:r>
              <a:rPr lang="es-CO" sz="2000" dirty="0"/>
              <a:t>densidad media 2.65 g/cm</a:t>
            </a:r>
            <a:r>
              <a:rPr lang="es-CO" sz="2000" baseline="30000" dirty="0"/>
              <a:t>3</a:t>
            </a:r>
            <a:r>
              <a:rPr lang="es-CO" sz="2000" dirty="0"/>
              <a:t> y Z medio 11</a:t>
            </a:r>
          </a:p>
          <a:p>
            <a:pPr algn="just"/>
            <a:endParaRPr lang="es-CO" sz="2000" dirty="0"/>
          </a:p>
          <a:p>
            <a:r>
              <a:rPr lang="es-CO" sz="2000" b="1" dirty="0" err="1"/>
              <a:t>Menon</a:t>
            </a:r>
            <a:r>
              <a:rPr lang="es-CO" sz="2000" b="1" dirty="0"/>
              <a:t>, M. y </a:t>
            </a:r>
            <a:r>
              <a:rPr lang="es-CO" sz="2000" b="1" dirty="0" err="1"/>
              <a:t>Murthy</a:t>
            </a:r>
            <a:r>
              <a:rPr lang="es-CO" sz="2000" b="1" dirty="0"/>
              <a:t>, P. En: </a:t>
            </a:r>
            <a:r>
              <a:rPr lang="en-US" sz="2000" b="1" i="1" dirty="0"/>
              <a:t>Progress In Elementary Particle and Cosmic Ray Physics</a:t>
            </a:r>
            <a:r>
              <a:rPr lang="en-US" sz="2000" b="1" dirty="0"/>
              <a:t>, Vol. 9, 161-243 </a:t>
            </a:r>
            <a:r>
              <a:rPr lang="es-CO" sz="2000" b="1" dirty="0"/>
              <a:t>(1967): </a:t>
            </a:r>
            <a:r>
              <a:rPr lang="es-CO" sz="2000" dirty="0"/>
              <a:t>&lt;Z</a:t>
            </a:r>
            <a:r>
              <a:rPr lang="es-CO" sz="2000" baseline="30000" dirty="0"/>
              <a:t>2</a:t>
            </a:r>
            <a:r>
              <a:rPr lang="es-CO" sz="2000" dirty="0"/>
              <a:t>/A&gt;=5.5, &lt;Z/A&gt;=0.5, </a:t>
            </a:r>
            <a:r>
              <a:rPr lang="el-GR" sz="2000" dirty="0"/>
              <a:t>ρ</a:t>
            </a:r>
            <a:r>
              <a:rPr lang="es-CO" sz="2000" dirty="0"/>
              <a:t>=2.65 g/cm</a:t>
            </a:r>
            <a:r>
              <a:rPr lang="es-CO" sz="2000" baseline="30000" dirty="0"/>
              <a:t>3</a:t>
            </a:r>
          </a:p>
          <a:p>
            <a:pPr algn="just"/>
            <a:endParaRPr lang="es-CO" sz="2000" dirty="0"/>
          </a:p>
          <a:p>
            <a:pPr algn="just"/>
            <a:r>
              <a:rPr lang="es-CO" sz="2000" b="1" dirty="0" err="1"/>
              <a:t>Lohmann</a:t>
            </a:r>
            <a:r>
              <a:rPr lang="es-CO" sz="2000" b="1" dirty="0"/>
              <a:t>, W. et al. </a:t>
            </a:r>
            <a:r>
              <a:rPr lang="es-CO" sz="2000" b="1" i="1" dirty="0"/>
              <a:t>CERN </a:t>
            </a:r>
            <a:r>
              <a:rPr lang="es-CO" sz="2000" b="1" i="1" dirty="0" err="1"/>
              <a:t>Report</a:t>
            </a:r>
            <a:r>
              <a:rPr lang="es-CO" sz="2000" b="1" dirty="0"/>
              <a:t> 85-03 (1985): </a:t>
            </a:r>
            <a:r>
              <a:rPr lang="es-CO" sz="2000" dirty="0"/>
              <a:t>parámetros medios de CaCO</a:t>
            </a:r>
            <a:r>
              <a:rPr lang="es-CO" sz="2000" baseline="-25000" dirty="0"/>
              <a:t>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7F092-C33A-4F50-88FB-4F2CED30C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b2</a:t>
            </a:r>
          </a:p>
        </p:txBody>
      </p:sp>
      <p:pic>
        <p:nvPicPr>
          <p:cNvPr id="1026" name="Picture 2" descr="Salt mine">
            <a:extLst>
              <a:ext uri="{FF2B5EF4-FFF2-40B4-BE49-F238E27FC236}">
                <a16:creationId xmlns:a16="http://schemas.microsoft.com/office/drawing/2014/main" id="{E0179CA7-63BA-43EC-BEB1-106FD54DEB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628107"/>
            <a:ext cx="5157787" cy="34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8247D3-0D35-4406-9AC3-079A004E0345}"/>
              </a:ext>
            </a:extLst>
          </p:cNvPr>
          <p:cNvSpPr txBox="1"/>
          <p:nvPr/>
        </p:nvSpPr>
        <p:spPr>
          <a:xfrm>
            <a:off x="1638386" y="6156295"/>
            <a:ext cx="3560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000" dirty="0"/>
              <a:t>Imagen tomada de</a:t>
            </a:r>
          </a:p>
          <a:p>
            <a:pPr algn="ctr"/>
            <a:r>
              <a:rPr lang="es-CO" sz="1000" dirty="0"/>
              <a:t>https://roskill.com/news/salt-local-controversy-cargill-salt-mine/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87894-D129-4269-B08A-A907B3DCFE76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3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9865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7347-6644-4B4F-8F2F-1B4FD73C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Pregunta de investigación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9EF37-1D86-460C-8B1F-F259C15F3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81CB-7BE7-4CD3-9CE6-0CD2FD50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3</a:t>
            </a:fld>
            <a:endParaRPr lang="es-ES_trad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21A950-B477-4692-AA5E-F70F5635ADC7}"/>
              </a:ext>
            </a:extLst>
          </p:cNvPr>
          <p:cNvSpPr/>
          <p:nvPr/>
        </p:nvSpPr>
        <p:spPr>
          <a:xfrm>
            <a:off x="1124989" y="3007461"/>
            <a:ext cx="9942022" cy="1745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se ve afectada la señal que registra el detector híbrido </a:t>
            </a:r>
            <a:r>
              <a:rPr lang="es-CO" sz="3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MuTe</a:t>
            </a:r>
            <a:r>
              <a:rPr lang="es-CO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el fenómeno del </a:t>
            </a:r>
            <a:r>
              <a:rPr lang="es-CO" sz="3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 </a:t>
            </a:r>
            <a:r>
              <a:rPr lang="es-CO" sz="32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scattering</a:t>
            </a:r>
            <a:r>
              <a:rPr lang="es-CO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muones?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59E2D5-A335-4517-A449-14C98BC1043F}"/>
              </a:ext>
            </a:extLst>
          </p:cNvPr>
          <p:cNvSpPr/>
          <p:nvPr/>
        </p:nvSpPr>
        <p:spPr>
          <a:xfrm>
            <a:off x="9243753" y="3682538"/>
            <a:ext cx="1446414" cy="4239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2C41B4-7CA0-4BE7-8969-07E4D4FD82BA}"/>
              </a:ext>
            </a:extLst>
          </p:cNvPr>
          <p:cNvSpPr/>
          <p:nvPr/>
        </p:nvSpPr>
        <p:spPr>
          <a:xfrm>
            <a:off x="3931920" y="4172989"/>
            <a:ext cx="3981796" cy="482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3061A8-F78A-40EA-A259-047FCCDC8EE2}"/>
              </a:ext>
            </a:extLst>
          </p:cNvPr>
          <p:cNvSpPr/>
          <p:nvPr/>
        </p:nvSpPr>
        <p:spPr>
          <a:xfrm>
            <a:off x="1471353" y="3682538"/>
            <a:ext cx="4073236" cy="3924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19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9867-32E2-4485-AAF5-8F4EF716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Volcán Cerro Machín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18300-8B71-4C4A-AAED-7F4F1274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491FB-3BF6-4BB4-A413-D4C2F0525534}"/>
              </a:ext>
            </a:extLst>
          </p:cNvPr>
          <p:cNvSpPr txBox="1"/>
          <p:nvPr/>
        </p:nvSpPr>
        <p:spPr>
          <a:xfrm>
            <a:off x="7549038" y="6208075"/>
            <a:ext cx="242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Imagen tomada del SGC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ECFBD18-65D7-4902-ABC1-A95130555CF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401" y="2330507"/>
            <a:ext cx="4912784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CD11D0-124D-4F51-B079-F6F20828A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30507"/>
            <a:ext cx="5157787" cy="36845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s-CO" dirty="0"/>
              <a:t>Base menor de 1.5 km a nivel de observación.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Topografía circundante no interfiere.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Accesibilidad a sitios de observación.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Seguridad en sitios de observación.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AE926-8CEE-4A9D-914E-481E0E9C6D3B}"/>
              </a:ext>
            </a:extLst>
          </p:cNvPr>
          <p:cNvSpPr txBox="1"/>
          <p:nvPr/>
        </p:nvSpPr>
        <p:spPr>
          <a:xfrm>
            <a:off x="2542351" y="6023409"/>
            <a:ext cx="175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Vesga, M. 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CE83D-FAC8-46DD-B8A4-F0C9C2E74236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3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252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BB1F-F6BC-4986-980F-A4128B99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Muografía</a:t>
            </a:r>
            <a:r>
              <a:rPr lang="es-CO" dirty="0"/>
              <a:t> en Colombia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68AFA4-F9F7-48D7-BA88-D4B62CBB1C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33938"/>
            <a:ext cx="5181600" cy="29347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ECD1B-C085-4744-A03C-048705366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9980D5-390C-4F05-86FD-C0FAA2314C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CO" b="1" dirty="0"/>
              <a:t>MDS de la Universidad Autónoma de Nariño</a:t>
            </a:r>
          </a:p>
          <a:p>
            <a:pPr marL="0" indent="0" algn="ctr">
              <a:buNone/>
            </a:pPr>
            <a:endParaRPr lang="es-CO" b="1" dirty="0"/>
          </a:p>
          <a:p>
            <a:pPr algn="just"/>
            <a:r>
              <a:rPr lang="es-CO" dirty="0"/>
              <a:t>Para estudio de volcán Galeras (Nariño).</a:t>
            </a:r>
          </a:p>
          <a:p>
            <a:pPr algn="just"/>
            <a:r>
              <a:rPr lang="es-CO" dirty="0"/>
              <a:t>Planos </a:t>
            </a:r>
            <a:r>
              <a:rPr lang="es-CO" dirty="0" err="1"/>
              <a:t>centelleadores</a:t>
            </a:r>
            <a:r>
              <a:rPr lang="es-CO" dirty="0"/>
              <a:t>.</a:t>
            </a:r>
          </a:p>
          <a:p>
            <a:pPr algn="just"/>
            <a:r>
              <a:rPr lang="es-CO" dirty="0"/>
              <a:t>Movimiento horizontal (3 m), azimutal (180°), cenital (45°) y de los </a:t>
            </a:r>
            <a:r>
              <a:rPr lang="es-CO" dirty="0" err="1"/>
              <a:t>centelleadores</a:t>
            </a:r>
            <a:r>
              <a:rPr lang="es-CO" dirty="0"/>
              <a:t> en el brazo.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5F487-BF6B-4D47-9DF3-C5D5AD4FC074}"/>
              </a:ext>
            </a:extLst>
          </p:cNvPr>
          <p:cNvSpPr txBox="1"/>
          <p:nvPr/>
        </p:nvSpPr>
        <p:spPr>
          <a:xfrm>
            <a:off x="3085753" y="6079351"/>
            <a:ext cx="6020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/>
              <a:t>Guerrero, I. (2019). En: </a:t>
            </a:r>
            <a:r>
              <a:rPr lang="es-CO" sz="1200" i="1" dirty="0" err="1"/>
              <a:t>Journal</a:t>
            </a:r>
            <a:r>
              <a:rPr lang="es-CO" sz="1200" i="1" dirty="0"/>
              <a:t> </a:t>
            </a:r>
            <a:r>
              <a:rPr lang="es-CO" sz="1200" i="1" dirty="0" err="1"/>
              <a:t>of</a:t>
            </a:r>
            <a:r>
              <a:rPr lang="es-CO" sz="1200" i="1" dirty="0"/>
              <a:t> </a:t>
            </a:r>
            <a:r>
              <a:rPr lang="es-CO" sz="1200" i="1" dirty="0" err="1"/>
              <a:t>Physics</a:t>
            </a:r>
            <a:r>
              <a:rPr lang="es-CO" sz="1200" i="1" dirty="0"/>
              <a:t>: </a:t>
            </a:r>
            <a:r>
              <a:rPr lang="es-CO" sz="1200" i="1" dirty="0" err="1"/>
              <a:t>Conference</a:t>
            </a:r>
            <a:r>
              <a:rPr lang="es-CO" sz="1200" i="1" dirty="0"/>
              <a:t> Series</a:t>
            </a:r>
            <a:r>
              <a:rPr lang="es-CO" sz="1200" dirty="0"/>
              <a:t> (Vol. 1247, No. 1, p. 012020)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54F473-56D2-4BCE-8B07-2C094EB02C54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3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0159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33C0-2C54-4047-86E4-74BF4617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LAGO</a:t>
            </a:r>
            <a:br>
              <a:rPr lang="es-CO" dirty="0"/>
            </a:br>
            <a:r>
              <a:rPr lang="es-CO" sz="2800" b="1" dirty="0"/>
              <a:t>(</a:t>
            </a:r>
            <a:r>
              <a:rPr lang="es-CO" sz="2800" b="1" dirty="0" err="1"/>
              <a:t>Latin</a:t>
            </a:r>
            <a:r>
              <a:rPr lang="es-CO" sz="2800" b="1" dirty="0"/>
              <a:t> American </a:t>
            </a:r>
            <a:r>
              <a:rPr lang="es-CO" sz="2800" b="1" dirty="0" err="1"/>
              <a:t>Giant</a:t>
            </a:r>
            <a:r>
              <a:rPr lang="es-CO" sz="2800" b="1" dirty="0"/>
              <a:t> </a:t>
            </a:r>
            <a:r>
              <a:rPr lang="es-CO" sz="2800" b="1" dirty="0" err="1"/>
              <a:t>Observatory</a:t>
            </a:r>
            <a:r>
              <a:rPr lang="es-CO" sz="2800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3CA3C-620F-4762-BC33-F80D1F5D3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dirty="0"/>
              <a:t>Observatorio de </a:t>
            </a:r>
            <a:r>
              <a:rPr lang="es-CO" dirty="0" err="1"/>
              <a:t>Astropartículas</a:t>
            </a:r>
            <a:r>
              <a:rPr lang="es-CO" dirty="0"/>
              <a:t> a escala global con investigación en:</a:t>
            </a:r>
          </a:p>
          <a:p>
            <a:pPr algn="just"/>
            <a:endParaRPr lang="es-CO" dirty="0"/>
          </a:p>
          <a:p>
            <a:pPr algn="just"/>
            <a:r>
              <a:rPr lang="en-US" dirty="0" err="1"/>
              <a:t>Universo</a:t>
            </a:r>
            <a:r>
              <a:rPr lang="en-US" dirty="0"/>
              <a:t> </a:t>
            </a:r>
            <a:r>
              <a:rPr lang="en-US" dirty="0" err="1"/>
              <a:t>extremo</a:t>
            </a:r>
            <a:endParaRPr lang="en-US" dirty="0"/>
          </a:p>
          <a:p>
            <a:pPr algn="just"/>
            <a:r>
              <a:rPr lang="en-US" dirty="0" err="1"/>
              <a:t>Fenómenos</a:t>
            </a:r>
            <a:r>
              <a:rPr lang="en-US" dirty="0"/>
              <a:t> de </a:t>
            </a:r>
            <a:r>
              <a:rPr lang="en-US" dirty="0" err="1"/>
              <a:t>clima</a:t>
            </a:r>
            <a:r>
              <a:rPr lang="en-US" dirty="0"/>
              <a:t> </a:t>
            </a:r>
            <a:r>
              <a:rPr lang="en-US" dirty="0" err="1"/>
              <a:t>espacia</a:t>
            </a:r>
            <a:endParaRPr lang="en-US" dirty="0"/>
          </a:p>
          <a:p>
            <a:pPr algn="just"/>
            <a:r>
              <a:rPr lang="en-US" dirty="0" err="1"/>
              <a:t>Radiación</a:t>
            </a:r>
            <a:r>
              <a:rPr lang="en-US" dirty="0"/>
              <a:t> </a:t>
            </a:r>
            <a:r>
              <a:rPr lang="en-US" dirty="0" err="1"/>
              <a:t>atmosférica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del </a:t>
            </a:r>
            <a:r>
              <a:rPr lang="en-US" dirty="0" err="1"/>
              <a:t>suelo</a:t>
            </a:r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6A1E2-4AFC-47BC-A6A0-F6761439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0C76EF-F671-4C5B-B31C-9DDB6F8138D7}"/>
              </a:ext>
            </a:extLst>
          </p:cNvPr>
          <p:cNvSpPr/>
          <p:nvPr/>
        </p:nvSpPr>
        <p:spPr>
          <a:xfrm>
            <a:off x="4927603" y="5987018"/>
            <a:ext cx="233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http://lagoproject.net/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7939EE4-BDE7-474B-9EBA-246BEFEE5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216" y="4150924"/>
            <a:ext cx="157162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6DB3A-7273-4DEF-80FE-5F10255870EC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3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150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FC9D-DBB3-4977-A156-FDE83B750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Muones y relatividad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767202-B036-4AF6-A378-3F629537B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Perspectiva de la Tierra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203651-9356-4CA0-AAE1-FAEA27AA4F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092" y="2505075"/>
            <a:ext cx="4785179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40E469-3A91-4C02-819C-971DB7E45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/>
              <a:t>Perspectiva del muon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DAEC8D-51E3-4993-B268-6B67DB289D6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4006" y="2505075"/>
            <a:ext cx="4739576" cy="368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40DD4-72B0-4D0C-94F6-E15EBFCA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C23D-8F09-4251-974B-D58E5943DC39}"/>
              </a:ext>
            </a:extLst>
          </p:cNvPr>
          <p:cNvSpPr txBox="1"/>
          <p:nvPr/>
        </p:nvSpPr>
        <p:spPr>
          <a:xfrm>
            <a:off x="3535138" y="6197976"/>
            <a:ext cx="5121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Imágenes tomadas de hyperphysics.phy-astr.gsu.edu/hbase/Relativ/muon.html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6BD40B6-0D50-4B20-872F-662CA154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14" y="1827213"/>
            <a:ext cx="573405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42FE23-734D-4EC9-955F-3304171B3E86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5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69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0F82-0129-46E6-902A-186FAAE2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MuTe</a:t>
            </a:r>
            <a:r>
              <a:rPr lang="es-CO" dirty="0"/>
              <a:t> – Algunos detalles técnicos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8C53A-EF7F-487E-9CF2-3015F35949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CO" b="1" dirty="0" err="1"/>
              <a:t>Hodoscopio</a:t>
            </a:r>
            <a:endParaRPr lang="es-CO" b="1" dirty="0"/>
          </a:p>
          <a:p>
            <a:pPr algn="just"/>
            <a:r>
              <a:rPr lang="es-CO" dirty="0"/>
              <a:t>Barras </a:t>
            </a:r>
            <a:r>
              <a:rPr lang="es-CO" dirty="0" err="1"/>
              <a:t>centelleadoras</a:t>
            </a:r>
            <a:r>
              <a:rPr lang="es-CO" dirty="0"/>
              <a:t>: 4x1x120 cm. Índice de refracción de 1.5. </a:t>
            </a:r>
          </a:p>
          <a:p>
            <a:pPr algn="just"/>
            <a:r>
              <a:rPr lang="en-US" dirty="0" err="1"/>
              <a:t>Fibra</a:t>
            </a:r>
            <a:r>
              <a:rPr lang="en-US" dirty="0"/>
              <a:t> WLS de 1.8 mm de </a:t>
            </a:r>
            <a:r>
              <a:rPr lang="en-US" dirty="0" err="1"/>
              <a:t>diámetro</a:t>
            </a:r>
            <a:r>
              <a:rPr lang="en-US" dirty="0"/>
              <a:t> y 119.45 cm de largo, </a:t>
            </a:r>
            <a:r>
              <a:rPr lang="en-US" dirty="0" err="1"/>
              <a:t>acoplada</a:t>
            </a:r>
            <a:r>
              <a:rPr lang="en-US" dirty="0"/>
              <a:t> a </a:t>
            </a:r>
            <a:r>
              <a:rPr lang="en-US" dirty="0" err="1"/>
              <a:t>SiPM</a:t>
            </a:r>
            <a:r>
              <a:rPr lang="en-US" dirty="0"/>
              <a:t> (270-920 nm </a:t>
            </a:r>
            <a:r>
              <a:rPr lang="en-US" dirty="0" err="1"/>
              <a:t>rango</a:t>
            </a:r>
            <a:r>
              <a:rPr lang="en-US" dirty="0"/>
              <a:t> de </a:t>
            </a:r>
            <a:r>
              <a:rPr lang="en-US" dirty="0" err="1"/>
              <a:t>detección</a:t>
            </a:r>
            <a:r>
              <a:rPr lang="en-US" dirty="0"/>
              <a:t>).</a:t>
            </a:r>
          </a:p>
          <a:p>
            <a:pPr algn="just"/>
            <a:r>
              <a:rPr lang="es-CO" dirty="0"/>
              <a:t>30x30 barras en cada panel = 900 pixeles de 4x4 cm.</a:t>
            </a:r>
          </a:p>
          <a:p>
            <a:pPr algn="just"/>
            <a:endParaRPr lang="es-CO" dirty="0"/>
          </a:p>
          <a:p>
            <a:pPr marL="0" indent="0" algn="just">
              <a:buNone/>
            </a:pPr>
            <a:r>
              <a:rPr lang="es-CO" b="1" dirty="0"/>
              <a:t>WCD</a:t>
            </a:r>
          </a:p>
          <a:p>
            <a:pPr algn="just"/>
            <a:r>
              <a:rPr lang="es-CO" dirty="0"/>
              <a:t>WCD de 120 cm de lado, acero inoxidable.</a:t>
            </a:r>
          </a:p>
          <a:p>
            <a:pPr algn="just"/>
            <a:r>
              <a:rPr lang="es-CO" dirty="0"/>
              <a:t>Lleno de 1.7 m</a:t>
            </a:r>
            <a:r>
              <a:rPr lang="es-CO" baseline="30000" dirty="0"/>
              <a:t>3</a:t>
            </a:r>
            <a:r>
              <a:rPr lang="es-CO" dirty="0"/>
              <a:t> de agua purificada.</a:t>
            </a:r>
          </a:p>
          <a:p>
            <a:pPr algn="just"/>
            <a:r>
              <a:rPr lang="es-CO" dirty="0"/>
              <a:t>Con PMT en la parte superior.</a:t>
            </a:r>
          </a:p>
          <a:p>
            <a:endParaRPr lang="es-C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C0E11-2EEE-4E53-8996-B50E69B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b7</a:t>
            </a:r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id="{115C9CB8-54C3-4041-959B-0046C79EF0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04441"/>
            <a:ext cx="5181600" cy="3993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426C9-BFE3-46E3-A2FB-218A13C3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24" y="382587"/>
            <a:ext cx="966787" cy="1290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FBBB6-BBCC-4E6D-922F-AEF18F89D4A5}"/>
              </a:ext>
            </a:extLst>
          </p:cNvPr>
          <p:cNvSpPr txBox="1"/>
          <p:nvPr/>
        </p:nvSpPr>
        <p:spPr>
          <a:xfrm>
            <a:off x="3963974" y="6128157"/>
            <a:ext cx="426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Vásquez, A. et al. (2020). En: </a:t>
            </a:r>
            <a:r>
              <a:rPr lang="es-CO" sz="1200" i="1" dirty="0" err="1"/>
              <a:t>arXiv</a:t>
            </a:r>
            <a:r>
              <a:rPr lang="es-CO" sz="1200" i="1" dirty="0"/>
              <a:t> </a:t>
            </a:r>
            <a:r>
              <a:rPr lang="es-CO" sz="1200" i="1" dirty="0" err="1"/>
              <a:t>preprint</a:t>
            </a:r>
            <a:r>
              <a:rPr lang="es-CO" sz="1200" i="1" dirty="0"/>
              <a:t> </a:t>
            </a:r>
            <a:r>
              <a:rPr lang="es-CO" sz="1200" dirty="0"/>
              <a:t>arXiv:1912.10081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B05CC-44D5-45D7-89EB-9C22FD879A5D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4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868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10C8-6E37-47B4-B699-B191EAC0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MAGNETOCOSMICS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E708A-11F4-4024-A2DB-2B4931335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IGRF (Campo geomagnético)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001782-7F33-4B8B-BED1-CD9CB95189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/>
              <a:t>Campo magnético </a:t>
            </a:r>
            <a:r>
              <a:rPr lang="es-CO" dirty="0" err="1"/>
              <a:t>magnetosférico</a:t>
            </a:r>
            <a:r>
              <a:rPr lang="es-CO" dirty="0"/>
              <a:t> externo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E4E271-F63C-4B50-94F7-9962197D5E2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CO" dirty="0"/>
              <a:t>Modelos </a:t>
            </a:r>
            <a:r>
              <a:rPr lang="es-CO" dirty="0" err="1"/>
              <a:t>Tsyganenko</a:t>
            </a:r>
            <a:r>
              <a:rPr lang="es-CO" dirty="0"/>
              <a:t> (89, 96 y 2001) como código en Fortran.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3AB95-F475-4243-A73D-296D6659B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439C2-3D2B-4F62-810C-4C2F422F060A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2" action="ppaction://hlinksldjump"/>
              </a:rPr>
              <a:t>Backup</a:t>
            </a:r>
            <a:endParaRPr lang="es-CO" dirty="0"/>
          </a:p>
        </p:txBody>
      </p:sp>
      <p:pic>
        <p:nvPicPr>
          <p:cNvPr id="2050" name="Picture 2" descr="V(r, \theta, \phi)=\sum_{n=1}^{n_{max}}\left(R_{E} / r\right)^{n+1} \sum_{m=0}^{n}\left(g_{n}^{m} \cos m \phi+h_{n}^{m} \sin m \phi\right) P_{n}^{m}(\cos \theta)">
            <a:extLst>
              <a:ext uri="{FF2B5EF4-FFF2-40B4-BE49-F238E27FC236}">
                <a16:creationId xmlns:a16="http://schemas.microsoft.com/office/drawing/2014/main" id="{F5B187D1-2ADC-4B04-AD15-9B6C56F565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4094393"/>
            <a:ext cx="5157787" cy="50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95531D-442A-4EA8-BB7A-09E6CC0F3387}"/>
              </a:ext>
            </a:extLst>
          </p:cNvPr>
          <p:cNvSpPr/>
          <p:nvPr/>
        </p:nvSpPr>
        <p:spPr>
          <a:xfrm>
            <a:off x="3366655" y="4206240"/>
            <a:ext cx="241069" cy="282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E98548-4E04-46DC-B07B-71D583FBFE92}"/>
              </a:ext>
            </a:extLst>
          </p:cNvPr>
          <p:cNvSpPr/>
          <p:nvPr/>
        </p:nvSpPr>
        <p:spPr>
          <a:xfrm>
            <a:off x="4322618" y="4206240"/>
            <a:ext cx="307571" cy="282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BBD425-012B-4079-838B-FF14D8356D07}"/>
              </a:ext>
            </a:extLst>
          </p:cNvPr>
          <p:cNvSpPr txBox="1"/>
          <p:nvPr/>
        </p:nvSpPr>
        <p:spPr>
          <a:xfrm>
            <a:off x="1427791" y="4894372"/>
            <a:ext cx="387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Coef</a:t>
            </a:r>
            <a:r>
              <a:rPr lang="es-CO" dirty="0"/>
              <a:t>. de harmónicos esféricos de Gauss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1A4F63-9CE5-4349-BECB-617455C6B326}"/>
              </a:ext>
            </a:extLst>
          </p:cNvPr>
          <p:cNvSpPr/>
          <p:nvPr/>
        </p:nvSpPr>
        <p:spPr>
          <a:xfrm>
            <a:off x="6575367" y="3832167"/>
            <a:ext cx="4954646" cy="194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52" name="Picture 4" descr="d \vec{I}_{v} / d s=\frac{q}{p} \vec{I}_{v} \times \vec{B}">
            <a:extLst>
              <a:ext uri="{FF2B5EF4-FFF2-40B4-BE49-F238E27FC236}">
                <a16:creationId xmlns:a16="http://schemas.microsoft.com/office/drawing/2014/main" id="{0D1EEB77-6B7C-4987-8580-2D6BDD3A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35" y="4001385"/>
            <a:ext cx="3351213" cy="85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3382E-FB77-4D80-AFF9-EC99AE1AF2EB}"/>
                  </a:ext>
                </a:extLst>
              </p:cNvPr>
              <p:cNvSpPr txBox="1"/>
              <p:nvPr/>
            </p:nvSpPr>
            <p:spPr>
              <a:xfrm>
                <a:off x="9862994" y="5051035"/>
                <a:ext cx="1394677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𝑅𝑖𝑔𝑖𝑑𝑒𝑧</m:t>
                      </m:r>
                      <m:r>
                        <a:rPr lang="es-C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</m:t>
                          </m:r>
                        </m:num>
                        <m:den>
                          <m:r>
                            <a:rPr lang="es-C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23382E-FB77-4D80-AFF9-EC99AE1AF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994" y="5051035"/>
                <a:ext cx="1394677" cy="5210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98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33A-7287-4DF3-85C7-C3FFFACDD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/>
              <a:t>Stopping</a:t>
            </a:r>
            <a:r>
              <a:rPr lang="es-CO" dirty="0"/>
              <a:t> </a:t>
            </a:r>
            <a:r>
              <a:rPr lang="es-CO" dirty="0" err="1"/>
              <a:t>power</a:t>
            </a:r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9B9A67-EA4D-4890-9781-3347F3CE9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Fórmula de Bethe (Pérdida de en. electrónica)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E6541E-1F70-4F99-B952-116F7E3E8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/>
              <a:t>Contribución de procesos </a:t>
            </a:r>
            <a:r>
              <a:rPr lang="es-CO" dirty="0" err="1"/>
              <a:t>radiativos</a:t>
            </a:r>
            <a:endParaRPr lang="es-CO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3597693-9D16-4F30-B61D-E81D0558E98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29334" y="2505075"/>
            <a:ext cx="4868919" cy="36845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E0BFC-0B0C-4A9D-BA2B-2D7BAED19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b9</a:t>
            </a:r>
          </a:p>
        </p:txBody>
      </p:sp>
      <p:pic>
        <p:nvPicPr>
          <p:cNvPr id="1026" name="Picture 2" descr="-\left\langle\frac{d E}{d x}\right\rangle=\frac{4 \pi}{m_{e} c^{2}} \cdot \frac{n z^{2}}{\beta^{2}} \cdot\left(\frac{e^{2}}{4 \pi \varepsilon_{0}}\right)^{2} \cdot\left[\ln \left(\frac{2 m_{e} c^{2} \beta^{2}}{I \cdot\left(1-\beta^{2}\right)}\right)-\beta^{2}\right]">
            <a:extLst>
              <a:ext uri="{FF2B5EF4-FFF2-40B4-BE49-F238E27FC236}">
                <a16:creationId xmlns:a16="http://schemas.microsoft.com/office/drawing/2014/main" id="{57896320-00E8-4D73-AFEB-A4F20619D1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4" y="3285090"/>
            <a:ext cx="5157787" cy="5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=\frac{N_{A} \cdot Z \cdot \rho}{A \cdot M_{u}}">
            <a:extLst>
              <a:ext uri="{FF2B5EF4-FFF2-40B4-BE49-F238E27FC236}">
                <a16:creationId xmlns:a16="http://schemas.microsoft.com/office/drawing/2014/main" id="{4E919825-0116-42ED-824B-E713FC515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37" y="4136231"/>
            <a:ext cx="25812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5E49AA13-F8BF-4BD1-BC55-6A59C874FA1C}"/>
              </a:ext>
            </a:extLst>
          </p:cNvPr>
          <p:cNvSpPr/>
          <p:nvPr/>
        </p:nvSpPr>
        <p:spPr>
          <a:xfrm>
            <a:off x="1304247" y="3997566"/>
            <a:ext cx="516240" cy="1605212"/>
          </a:xfrm>
          <a:prstGeom prst="upArrow">
            <a:avLst>
              <a:gd name="adj1" fmla="val 1779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6AAE9-8614-48A9-8A1C-12F116EE5689}"/>
              </a:ext>
            </a:extLst>
          </p:cNvPr>
          <p:cNvSpPr txBox="1"/>
          <p:nvPr/>
        </p:nvSpPr>
        <p:spPr>
          <a:xfrm>
            <a:off x="134732" y="5602778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Para energías bastante altas.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55D15-5827-44CA-9800-7EAA40A64DB6}"/>
              </a:ext>
            </a:extLst>
          </p:cNvPr>
          <p:cNvSpPr txBox="1"/>
          <p:nvPr/>
        </p:nvSpPr>
        <p:spPr>
          <a:xfrm>
            <a:off x="2990001" y="5349677"/>
            <a:ext cx="3363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Generalmente se aplican correcciones </a:t>
            </a:r>
            <a:r>
              <a:rPr lang="es-CO" b="1" dirty="0" err="1"/>
              <a:t>Barkas</a:t>
            </a:r>
            <a:r>
              <a:rPr lang="es-CO" b="1" dirty="0"/>
              <a:t>-Andersen </a:t>
            </a:r>
            <a:r>
              <a:rPr lang="es-CO" dirty="0"/>
              <a:t>(~Z</a:t>
            </a:r>
            <a:r>
              <a:rPr lang="es-CO" baseline="30000" dirty="0"/>
              <a:t>3</a:t>
            </a:r>
            <a:r>
              <a:rPr lang="es-CO" dirty="0"/>
              <a:t>) y </a:t>
            </a:r>
            <a:r>
              <a:rPr lang="es-CO" b="1" dirty="0"/>
              <a:t>Bloch </a:t>
            </a:r>
            <a:r>
              <a:rPr lang="es-CO" dirty="0"/>
              <a:t>(~Z</a:t>
            </a:r>
            <a:r>
              <a:rPr lang="es-CO" baseline="30000" dirty="0"/>
              <a:t>4</a:t>
            </a:r>
            <a:r>
              <a:rPr lang="es-CO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F1F4C-ED14-4860-9451-194104F81B74}"/>
              </a:ext>
            </a:extLst>
          </p:cNvPr>
          <p:cNvSpPr txBox="1"/>
          <p:nvPr/>
        </p:nvSpPr>
        <p:spPr>
          <a:xfrm>
            <a:off x="3364290" y="6256954"/>
            <a:ext cx="546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/>
              <a:t>Groom, D. et al. (2001).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Atomic Data and Nuclear Data Tables </a:t>
            </a:r>
            <a:r>
              <a:rPr lang="en-US" sz="1200" dirty="0"/>
              <a:t>78.2, </a:t>
            </a:r>
            <a:r>
              <a:rPr lang="es-CO" sz="1200" dirty="0"/>
              <a:t>p. 183-356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7C1307-9AEE-4C60-A60A-ADDDE5D8488B}"/>
              </a:ext>
            </a:extLst>
          </p:cNvPr>
          <p:cNvSpPr txBox="1"/>
          <p:nvPr/>
        </p:nvSpPr>
        <p:spPr>
          <a:xfrm>
            <a:off x="7085214" y="1238779"/>
            <a:ext cx="3887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En la mayoría de materiales, b(E)E es menos del 1% de a(E) para E de hasta unos 100 </a:t>
            </a:r>
            <a:r>
              <a:rPr lang="es-CO" dirty="0" err="1"/>
              <a:t>GeV</a:t>
            </a:r>
            <a:endParaRPr lang="es-C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E1C521-13E5-4385-A696-90A28EA158A4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5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6391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0E5C-B71B-4E70-8CC5-56E70A40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¿Por qué los muones son tan penetrantes?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6A55B-14D1-4D87-B8B2-2880112F3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/>
              <a:t>Principalmente, porque </a:t>
            </a:r>
            <a:r>
              <a:rPr lang="es-CO" b="1" dirty="0"/>
              <a:t>no interactúan fuertemente</a:t>
            </a:r>
            <a:r>
              <a:rPr lang="es-CO" dirty="0"/>
              <a:t>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/>
              <a:t>Sí interactúan electromagnéticamente con cargas en material.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  <a:p>
            <a:pPr algn="just"/>
            <a:r>
              <a:rPr lang="es-CO" dirty="0"/>
              <a:t>También, no </a:t>
            </a:r>
            <a:r>
              <a:rPr lang="es-CO" dirty="0" err="1"/>
              <a:t>radían</a:t>
            </a:r>
            <a:r>
              <a:rPr lang="es-CO" dirty="0"/>
              <a:t> mucha energía a su paso por su alta masa (alta masa ~ poca aceleración por campos eléctricos ~ poca energía radiada).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3BB4A-B4B6-4704-A1E4-011AFC8D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b10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03D2E-C354-46EC-BD3C-52AB2C4B38BE}"/>
              </a:ext>
            </a:extLst>
          </p:cNvPr>
          <p:cNvSpPr txBox="1"/>
          <p:nvPr/>
        </p:nvSpPr>
        <p:spPr>
          <a:xfrm>
            <a:off x="0" y="-4207"/>
            <a:ext cx="86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>
                <a:hlinkClick r:id="rId2" action="ppaction://hlinksldjump"/>
              </a:rPr>
              <a:t>Backup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4357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1305E0-CA40-48E7-AF86-F1D2A9571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7" b="8476"/>
          <a:stretch/>
        </p:blipFill>
        <p:spPr bwMode="auto">
          <a:xfrm>
            <a:off x="1224406" y="2593938"/>
            <a:ext cx="9287220" cy="3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B56E33-8135-4F1A-B9F0-3D07B65B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>
                <a:latin typeface="+mn-lt"/>
              </a:rPr>
              <a:t>Rayos cósmicos</a:t>
            </a:r>
            <a:endParaRPr lang="es-CO" dirty="0"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97159F-2BDB-4ADA-B847-D802ADB8F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Rayos cósmicos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689F2D-5F4B-4688-A74B-E158772A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CO" dirty="0"/>
              <a:t>Cascadas atmosféricas extensas (EAS)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895F76B-346E-40F1-A8D0-D27F843FF9A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C1299-D7FF-4425-912B-C75FEEC1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4</a:t>
            </a:fld>
            <a:endParaRPr lang="es-ES_tradnl" dirty="0"/>
          </a:p>
        </p:txBody>
      </p:sp>
      <p:pic>
        <p:nvPicPr>
          <p:cNvPr id="1026" name="Picture 2" descr="Atomic nucleus - Wikipedia">
            <a:extLst>
              <a:ext uri="{FF2B5EF4-FFF2-40B4-BE49-F238E27FC236}">
                <a16:creationId xmlns:a16="http://schemas.microsoft.com/office/drawing/2014/main" id="{3CF85D6F-0EB1-4309-9A52-3B448311A91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73" y="3301432"/>
            <a:ext cx="1898580" cy="189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ipart earth earth's atmosphere, Clipart earth earth's atmosphere ...">
            <a:extLst>
              <a:ext uri="{FF2B5EF4-FFF2-40B4-BE49-F238E27FC236}">
                <a16:creationId xmlns:a16="http://schemas.microsoft.com/office/drawing/2014/main" id="{A13D8360-99E2-42EF-ABC4-8E8286B75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" t="39054" r="77068" b="38160"/>
          <a:stretch/>
        </p:blipFill>
        <p:spPr bwMode="auto">
          <a:xfrm>
            <a:off x="7251592" y="2593938"/>
            <a:ext cx="3826426" cy="3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ir shower (physics) - Wikipedia">
            <a:extLst>
              <a:ext uri="{FF2B5EF4-FFF2-40B4-BE49-F238E27FC236}">
                <a16:creationId xmlns:a16="http://schemas.microsoft.com/office/drawing/2014/main" id="{82A88FA7-9A4E-45DF-98F6-E4FE200FF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7" b="14647"/>
          <a:stretch/>
        </p:blipFill>
        <p:spPr bwMode="auto">
          <a:xfrm rot="16200000">
            <a:off x="6846773" y="3629366"/>
            <a:ext cx="2675272" cy="143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89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3216 0.0025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41D3-7188-426C-8C1E-DD7C59B8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>
                <a:latin typeface="+mn-lt"/>
              </a:rPr>
              <a:t>Cascadas atmosféricas extensas</a:t>
            </a:r>
            <a:endParaRPr lang="es-CO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87FC27-582C-47C3-B318-00AEBE5F46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s-CO" dirty="0"/>
              <a:t>Los primarios colisionan con núcleos en atmósfera.</a:t>
            </a:r>
          </a:p>
          <a:p>
            <a:pPr algn="just"/>
            <a:endParaRPr lang="es-C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BC55E-C413-491D-A2F6-2E357803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5</a:t>
            </a:fld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BBFA8-C2B3-49FC-A9FD-43F68BB8CAC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5"/>
          <a:stretch/>
        </p:blipFill>
        <p:spPr bwMode="auto">
          <a:xfrm>
            <a:off x="838201" y="1937223"/>
            <a:ext cx="5181600" cy="362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DA839-B519-463F-A746-34BD75E74FBD}"/>
              </a:ext>
            </a:extLst>
          </p:cNvPr>
          <p:cNvSpPr txBox="1"/>
          <p:nvPr/>
        </p:nvSpPr>
        <p:spPr>
          <a:xfrm>
            <a:off x="2064460" y="5935434"/>
            <a:ext cx="272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Imagen tomada de Wikimedia </a:t>
            </a:r>
            <a:r>
              <a:rPr lang="es-CO" sz="1200" dirty="0" err="1"/>
              <a:t>Commons</a:t>
            </a:r>
            <a:endParaRPr lang="es-CO" sz="12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04327EF-2FA4-4D71-A653-A75B99150765}"/>
              </a:ext>
            </a:extLst>
          </p:cNvPr>
          <p:cNvSpPr/>
          <p:nvPr/>
        </p:nvSpPr>
        <p:spPr>
          <a:xfrm>
            <a:off x="8632767" y="2726575"/>
            <a:ext cx="260465" cy="47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DE6D4-E5DE-4096-9B05-12B7C47EEEBA}"/>
              </a:ext>
            </a:extLst>
          </p:cNvPr>
          <p:cNvSpPr txBox="1"/>
          <p:nvPr/>
        </p:nvSpPr>
        <p:spPr>
          <a:xfrm>
            <a:off x="6256190" y="3333673"/>
            <a:ext cx="501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Se crean piones (y en ocasiones bariones y kaones).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916F3-0EB9-4124-AA1D-BF729708915D}"/>
              </a:ext>
            </a:extLst>
          </p:cNvPr>
          <p:cNvSpPr txBox="1"/>
          <p:nvPr/>
        </p:nvSpPr>
        <p:spPr>
          <a:xfrm>
            <a:off x="5591510" y="4389356"/>
            <a:ext cx="2524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π</a:t>
            </a:r>
            <a:r>
              <a:rPr lang="es-CO" baseline="30000" dirty="0"/>
              <a:t>0</a:t>
            </a:r>
            <a:r>
              <a:rPr lang="es-CO" dirty="0"/>
              <a:t> generalmente decaen</a:t>
            </a:r>
          </a:p>
          <a:p>
            <a:pPr algn="ctr"/>
            <a:r>
              <a:rPr lang="es-CO" dirty="0"/>
              <a:t>en 2 fotones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323AA49-BC15-42A4-BBC3-89852287559C}"/>
              </a:ext>
            </a:extLst>
          </p:cNvPr>
          <p:cNvSpPr/>
          <p:nvPr/>
        </p:nvSpPr>
        <p:spPr>
          <a:xfrm>
            <a:off x="6723609" y="3823535"/>
            <a:ext cx="260465" cy="47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9AB85FE-E4E1-4D71-AA51-547951F0C4FB}"/>
              </a:ext>
            </a:extLst>
          </p:cNvPr>
          <p:cNvSpPr/>
          <p:nvPr/>
        </p:nvSpPr>
        <p:spPr>
          <a:xfrm>
            <a:off x="6723609" y="5124270"/>
            <a:ext cx="260465" cy="47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256165-D25E-430D-BF96-101D609880D6}"/>
                  </a:ext>
                </a:extLst>
              </p:cNvPr>
              <p:cNvSpPr txBox="1"/>
              <p:nvPr/>
            </p:nvSpPr>
            <p:spPr>
              <a:xfrm>
                <a:off x="5527196" y="5648833"/>
                <a:ext cx="265329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O" dirty="0"/>
                  <a:t>Fotones producen más </a:t>
                </a:r>
                <a:r>
                  <a:rPr lang="el-GR" i="1" dirty="0"/>
                  <a:t>ϒ</a:t>
                </a:r>
                <a:r>
                  <a:rPr lang="es-CO" dirty="0"/>
                  <a:t> y</a:t>
                </a:r>
              </a:p>
              <a:p>
                <a:pPr algn="ctr"/>
                <a:r>
                  <a:rPr lang="es-CO" i="1" dirty="0"/>
                  <a:t>e</a:t>
                </a:r>
                <a:r>
                  <a:rPr lang="es-CO" baseline="30000" dirty="0"/>
                  <a:t>-</a:t>
                </a:r>
                <a:r>
                  <a:rPr lang="es-CO" dirty="0"/>
                  <a:t>, </a:t>
                </a:r>
                <a:r>
                  <a:rPr lang="es-CO" i="1" dirty="0"/>
                  <a:t>e</a:t>
                </a:r>
                <a:r>
                  <a:rPr lang="es-CO" baseline="30000" dirty="0"/>
                  <a:t>+</a:t>
                </a:r>
                <a:r>
                  <a:rPr lang="es-CO" dirty="0"/>
                  <a:t>, </a:t>
                </a:r>
                <a:r>
                  <a:rPr lang="es-CO" i="1" dirty="0"/>
                  <a:t>p</a:t>
                </a:r>
                <a:r>
                  <a:rPr lang="es-CO" dirty="0"/>
                  <a:t> 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CO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s-CO" dirty="0"/>
              </a:p>
              <a:p>
                <a:pPr algn="ctr"/>
                <a:r>
                  <a:rPr lang="es-CO" dirty="0"/>
                  <a:t>(</a:t>
                </a:r>
                <a:r>
                  <a:rPr lang="es-CO" dirty="0" err="1"/>
                  <a:t>casc</a:t>
                </a:r>
                <a:r>
                  <a:rPr lang="es-CO" dirty="0"/>
                  <a:t>. </a:t>
                </a:r>
                <a:r>
                  <a:rPr lang="es-CO" dirty="0" err="1"/>
                  <a:t>electromag</a:t>
                </a:r>
                <a:r>
                  <a:rPr lang="es-CO" dirty="0"/>
                  <a:t>.)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256165-D25E-430D-BF96-101D60988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196" y="5648833"/>
                <a:ext cx="2653290" cy="923330"/>
              </a:xfrm>
              <a:prstGeom prst="rect">
                <a:avLst/>
              </a:prstGeom>
              <a:blipFill>
                <a:blip r:embed="rId3"/>
                <a:stretch>
                  <a:fillRect l="-1609" t="-3974" r="-1149" b="-993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81B09022-074F-4007-BCF7-53A3F6FDDCD8}"/>
              </a:ext>
            </a:extLst>
          </p:cNvPr>
          <p:cNvSpPr/>
          <p:nvPr/>
        </p:nvSpPr>
        <p:spPr>
          <a:xfrm>
            <a:off x="8632765" y="3762674"/>
            <a:ext cx="260465" cy="9960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D2253-BD2E-45B8-8969-C6621907D374}"/>
              </a:ext>
            </a:extLst>
          </p:cNvPr>
          <p:cNvSpPr txBox="1"/>
          <p:nvPr/>
        </p:nvSpPr>
        <p:spPr>
          <a:xfrm>
            <a:off x="7465985" y="4821493"/>
            <a:ext cx="2590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π</a:t>
            </a:r>
            <a:r>
              <a:rPr lang="es-CO" baseline="30000" dirty="0"/>
              <a:t>+/-</a:t>
            </a:r>
            <a:r>
              <a:rPr lang="es-CO" dirty="0"/>
              <a:t> generalmente decaen</a:t>
            </a:r>
          </a:p>
          <a:p>
            <a:pPr algn="ctr"/>
            <a:r>
              <a:rPr lang="es-CO" dirty="0"/>
              <a:t>en muones + neutrinos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B4FA99FD-9FBD-4457-AF8E-183F7086AD13}"/>
              </a:ext>
            </a:extLst>
          </p:cNvPr>
          <p:cNvSpPr/>
          <p:nvPr/>
        </p:nvSpPr>
        <p:spPr>
          <a:xfrm>
            <a:off x="10541921" y="3823536"/>
            <a:ext cx="260465" cy="47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939A7-A10D-4D7A-9071-820012B7BC96}"/>
              </a:ext>
            </a:extLst>
          </p:cNvPr>
          <p:cNvSpPr txBox="1"/>
          <p:nvPr/>
        </p:nvSpPr>
        <p:spPr>
          <a:xfrm>
            <a:off x="9299122" y="4328429"/>
            <a:ext cx="27532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Kaones también producen</a:t>
            </a:r>
          </a:p>
          <a:p>
            <a:pPr algn="ctr"/>
            <a:r>
              <a:rPr lang="es-CO" dirty="0"/>
              <a:t>muones + neutrinos</a:t>
            </a:r>
          </a:p>
          <a:p>
            <a:pPr algn="ctr"/>
            <a:r>
              <a:rPr lang="es-CO" dirty="0"/>
              <a:t>|</a:t>
            </a:r>
          </a:p>
          <a:p>
            <a:pPr algn="ctr"/>
            <a:r>
              <a:rPr lang="es-CO" dirty="0"/>
              <a:t>|</a:t>
            </a:r>
          </a:p>
          <a:p>
            <a:pPr algn="ctr"/>
            <a:r>
              <a:rPr lang="es-CO" dirty="0"/>
              <a:t>O también, parejas </a:t>
            </a:r>
            <a:r>
              <a:rPr lang="el-GR" dirty="0"/>
              <a:t>π</a:t>
            </a:r>
            <a:r>
              <a:rPr lang="es-CO" baseline="30000" dirty="0"/>
              <a:t>0</a:t>
            </a:r>
            <a:r>
              <a:rPr lang="es-CO" dirty="0"/>
              <a:t> + </a:t>
            </a:r>
            <a:r>
              <a:rPr lang="el-GR" dirty="0"/>
              <a:t>π</a:t>
            </a:r>
            <a:r>
              <a:rPr lang="es-CO" baseline="30000" dirty="0"/>
              <a:t>+/-</a:t>
            </a:r>
          </a:p>
        </p:txBody>
      </p:sp>
    </p:spTree>
    <p:extLst>
      <p:ext uri="{BB962C8B-B14F-4D97-AF65-F5344CB8AC3E}">
        <p14:creationId xmlns:p14="http://schemas.microsoft.com/office/powerpoint/2010/main" val="1756653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4" grpId="0" animBg="1"/>
      <p:bldP spid="15" grpId="0" animBg="1"/>
      <p:bldP spid="13" grpId="0"/>
      <p:bldP spid="17" grpId="0" animBg="1"/>
      <p:bldP spid="18" grpId="0"/>
      <p:bldP spid="20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BF76-A18E-4615-BD4B-0E95D25B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355C-9324-43F7-B769-C53303E22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5" y="994887"/>
            <a:ext cx="5157787" cy="823912"/>
          </a:xfrm>
        </p:spPr>
        <p:txBody>
          <a:bodyPr/>
          <a:lstStyle/>
          <a:p>
            <a:pPr algn="ctr"/>
            <a:r>
              <a:rPr lang="es-CO" dirty="0" err="1"/>
              <a:t>Muografía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9F41B-98E7-4108-BA0D-9549D53B6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46" y="1818799"/>
            <a:ext cx="7356706" cy="415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653F0-8344-447E-93C6-FC1D681F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6</a:t>
            </a:fld>
            <a:endParaRPr lang="es-ES_trad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BCE01-D509-4250-9D8E-371EA4DCBC73}"/>
              </a:ext>
            </a:extLst>
          </p:cNvPr>
          <p:cNvSpPr txBox="1"/>
          <p:nvPr/>
        </p:nvSpPr>
        <p:spPr>
          <a:xfrm>
            <a:off x="3301290" y="6079351"/>
            <a:ext cx="5589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O" sz="1200" dirty="0"/>
              <a:t>Kaiser, R. (2019). En: </a:t>
            </a:r>
            <a:r>
              <a:rPr lang="es-CO" sz="1200" i="1" dirty="0" err="1"/>
              <a:t>Philosophical</a:t>
            </a:r>
            <a:r>
              <a:rPr lang="es-CO" sz="1200" i="1" dirty="0"/>
              <a:t> </a:t>
            </a:r>
            <a:r>
              <a:rPr lang="es-CO" sz="1200" i="1" dirty="0" err="1"/>
              <a:t>Transac</a:t>
            </a:r>
            <a:r>
              <a:rPr lang="en-US" sz="1200" i="1" dirty="0" err="1"/>
              <a:t>tions</a:t>
            </a:r>
            <a:r>
              <a:rPr lang="en-US" sz="1200" i="1" dirty="0"/>
              <a:t> of the Royal Society</a:t>
            </a:r>
            <a:r>
              <a:rPr lang="en-US" sz="1200" dirty="0"/>
              <a:t>, A377:20180049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81303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BF76-A18E-4615-BD4B-0E95D25B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355C-9324-43F7-B769-C53303E22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5" y="994887"/>
            <a:ext cx="5157787" cy="823912"/>
          </a:xfrm>
        </p:spPr>
        <p:txBody>
          <a:bodyPr/>
          <a:lstStyle/>
          <a:p>
            <a:pPr algn="ctr"/>
            <a:r>
              <a:rPr lang="es-CO" dirty="0" err="1"/>
              <a:t>Muografía</a:t>
            </a:r>
            <a:r>
              <a:rPr lang="es-CO" dirty="0"/>
              <a:t> volcánica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58FF50-896D-4F97-819E-383B5C841284}"/>
              </a:ext>
            </a:extLst>
          </p:cNvPr>
          <p:cNvSpPr/>
          <p:nvPr/>
        </p:nvSpPr>
        <p:spPr>
          <a:xfrm>
            <a:off x="2876204" y="2743200"/>
            <a:ext cx="1579418" cy="158773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850FE46-F1C6-434C-98E2-171DC133DC41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4455622" y="3537066"/>
            <a:ext cx="1920240" cy="88530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430E57F-7766-4C39-B22E-276250D16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362" y="2731199"/>
            <a:ext cx="6934036" cy="24531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45887-BAC5-43D9-8327-BC2BE851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7</a:t>
            </a: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8E2F8C4D-E468-44E4-9062-765B9E9347A5}"/>
              </a:ext>
            </a:extLst>
          </p:cNvPr>
          <p:cNvSpPr/>
          <p:nvPr/>
        </p:nvSpPr>
        <p:spPr>
          <a:xfrm rot="10109677">
            <a:off x="7241219" y="2476476"/>
            <a:ext cx="1994263" cy="100622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93DD1-6A6A-4F10-879C-59121402CACA}"/>
              </a:ext>
            </a:extLst>
          </p:cNvPr>
          <p:cNvSpPr txBox="1"/>
          <p:nvPr/>
        </p:nvSpPr>
        <p:spPr>
          <a:xfrm>
            <a:off x="7947266" y="1689611"/>
            <a:ext cx="206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Atenuación del flujo</a:t>
            </a:r>
          </a:p>
          <a:p>
            <a:pPr algn="ctr"/>
            <a:r>
              <a:rPr lang="es-CO" dirty="0"/>
              <a:t>de muones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5451A-A078-41A0-B839-05A467144A87}"/>
              </a:ext>
            </a:extLst>
          </p:cNvPr>
          <p:cNvSpPr txBox="1"/>
          <p:nvPr/>
        </p:nvSpPr>
        <p:spPr>
          <a:xfrm>
            <a:off x="3247783" y="5710019"/>
            <a:ext cx="569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 err="1"/>
              <a:t>Bonechi</a:t>
            </a:r>
            <a:r>
              <a:rPr lang="es-CO" sz="1200" dirty="0"/>
              <a:t>, L. et al. (2020)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Reviews in Physics</a:t>
            </a:r>
            <a:r>
              <a:rPr lang="en-US" sz="1200" dirty="0"/>
              <a:t>, p. 100038</a:t>
            </a:r>
            <a:endParaRPr lang="es-CO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/>
              <a:t>Kaiser, R. (2019) En: </a:t>
            </a:r>
            <a:r>
              <a:rPr lang="es-CO" sz="1200" i="1" dirty="0" err="1"/>
              <a:t>Philosophical</a:t>
            </a:r>
            <a:r>
              <a:rPr lang="es-CO" sz="1200" i="1" dirty="0"/>
              <a:t> </a:t>
            </a:r>
            <a:r>
              <a:rPr lang="es-CO" sz="1200" i="1" dirty="0" err="1"/>
              <a:t>Transac</a:t>
            </a:r>
            <a:r>
              <a:rPr lang="en-US" sz="1200" i="1" dirty="0" err="1"/>
              <a:t>tions</a:t>
            </a:r>
            <a:r>
              <a:rPr lang="en-US" sz="1200" i="1" dirty="0"/>
              <a:t> of the Royal Society</a:t>
            </a:r>
            <a:r>
              <a:rPr lang="en-US" sz="1200" dirty="0"/>
              <a:t>, A377:20180049</a:t>
            </a:r>
            <a:endParaRPr lang="es-CO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 err="1"/>
              <a:t>Lesparre</a:t>
            </a:r>
            <a:r>
              <a:rPr lang="es-CO" sz="1200" dirty="0"/>
              <a:t>, N. et al. (2010) En: </a:t>
            </a:r>
            <a:r>
              <a:rPr lang="es-CO" sz="1200" i="1" dirty="0" err="1"/>
              <a:t>Geophysical</a:t>
            </a:r>
            <a:r>
              <a:rPr lang="es-CO" sz="1200" i="1" dirty="0"/>
              <a:t> </a:t>
            </a:r>
            <a:r>
              <a:rPr lang="es-CO" sz="1200" i="1" dirty="0" err="1"/>
              <a:t>Journal</a:t>
            </a:r>
            <a:r>
              <a:rPr lang="es-CO" sz="1200" i="1" dirty="0"/>
              <a:t> International</a:t>
            </a:r>
            <a:r>
              <a:rPr lang="es-CO" sz="1200" dirty="0"/>
              <a:t> 183.3, p. 1348-1361</a:t>
            </a:r>
          </a:p>
        </p:txBody>
      </p:sp>
    </p:spTree>
    <p:extLst>
      <p:ext uri="{BB962C8B-B14F-4D97-AF65-F5344CB8AC3E}">
        <p14:creationId xmlns:p14="http://schemas.microsoft.com/office/powerpoint/2010/main" val="194926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19909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-0.20078 -0.000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EA28B9-0B40-46E7-A1AB-B370C9F7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 err="1">
                <a:latin typeface="+mn-lt"/>
              </a:rPr>
              <a:t>Muografía</a:t>
            </a:r>
            <a:r>
              <a:rPr lang="es-CO" sz="2400" b="1" dirty="0">
                <a:latin typeface="+mn-lt"/>
              </a:rPr>
              <a:t> volcánica</a:t>
            </a:r>
            <a:endParaRPr lang="es-C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7C2C92-2CB3-4105-9913-EE0F96F5F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CO" dirty="0"/>
              <a:t>Poder de frenado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728BB-E9D2-44B0-8D64-52F7FB35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s-ES_tradnl" dirty="0"/>
              <a:t>8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0074FC7E-5A0B-43F6-A579-5F70FFF9D3E5}"/>
              </a:ext>
            </a:extLst>
          </p:cNvPr>
          <p:cNvSpPr/>
          <p:nvPr/>
        </p:nvSpPr>
        <p:spPr>
          <a:xfrm flipH="1" flipV="1">
            <a:off x="2385751" y="4622670"/>
            <a:ext cx="1197033" cy="127105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7599B-F94F-4717-9FB8-960BF3CC391E}"/>
              </a:ext>
            </a:extLst>
          </p:cNvPr>
          <p:cNvSpPr txBox="1"/>
          <p:nvPr/>
        </p:nvSpPr>
        <p:spPr>
          <a:xfrm>
            <a:off x="783831" y="5247392"/>
            <a:ext cx="191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Interacciones electrónicas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BEBE6A0D-E42C-45F9-911A-7DA4A9055EA7}"/>
              </a:ext>
            </a:extLst>
          </p:cNvPr>
          <p:cNvSpPr/>
          <p:nvPr/>
        </p:nvSpPr>
        <p:spPr>
          <a:xfrm flipH="1">
            <a:off x="4026325" y="3006726"/>
            <a:ext cx="1072937" cy="1041572"/>
          </a:xfrm>
          <a:prstGeom prst="bentArrow">
            <a:avLst>
              <a:gd name="adj1" fmla="val 25000"/>
              <a:gd name="adj2" fmla="val 2300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DF79E-5E33-4505-A197-304C57505435}"/>
              </a:ext>
            </a:extLst>
          </p:cNvPr>
          <p:cNvSpPr txBox="1"/>
          <p:nvPr/>
        </p:nvSpPr>
        <p:spPr>
          <a:xfrm>
            <a:off x="2234433" y="2620784"/>
            <a:ext cx="2064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/>
              <a:t>Bremsstrahlung</a:t>
            </a:r>
            <a:endParaRPr lang="es-CO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/>
              <a:t>Interacciones nucleares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dirty="0" err="1"/>
              <a:t>Prod</a:t>
            </a:r>
            <a:r>
              <a:rPr lang="es-CO" dirty="0"/>
              <a:t>. de pares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0E2598-062A-4F7C-93AE-04DA13FDC764}"/>
              </a:ext>
            </a:extLst>
          </p:cNvPr>
          <p:cNvSpPr txBox="1"/>
          <p:nvPr/>
        </p:nvSpPr>
        <p:spPr>
          <a:xfrm>
            <a:off x="3092680" y="5984526"/>
            <a:ext cx="600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sz="1200" dirty="0"/>
              <a:t>Groom, D. et al. (2001).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Atomic Data and Nuclear Data Tables </a:t>
            </a:r>
            <a:r>
              <a:rPr lang="en-US" sz="1200" dirty="0"/>
              <a:t>78.2, </a:t>
            </a:r>
            <a:r>
              <a:rPr lang="es-CO" sz="1200" dirty="0"/>
              <a:t>p. 183-356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 err="1"/>
              <a:t>Lesparre</a:t>
            </a:r>
            <a:r>
              <a:rPr lang="en-US" sz="1200" dirty="0"/>
              <a:t>, N. et al. (2010). </a:t>
            </a:r>
            <a:r>
              <a:rPr lang="en-US" sz="1200" dirty="0" err="1"/>
              <a:t>En</a:t>
            </a:r>
            <a:r>
              <a:rPr lang="en-US" sz="1200" dirty="0"/>
              <a:t>: </a:t>
            </a:r>
            <a:r>
              <a:rPr lang="en-US" sz="1200" i="1" dirty="0"/>
              <a:t>Geophysical </a:t>
            </a:r>
            <a:r>
              <a:rPr lang="es-CO" sz="1200" i="1" dirty="0" err="1"/>
              <a:t>Journal</a:t>
            </a:r>
            <a:r>
              <a:rPr lang="es-CO" sz="1200" i="1" dirty="0"/>
              <a:t> International</a:t>
            </a:r>
            <a:r>
              <a:rPr lang="es-CO" sz="1200" dirty="0"/>
              <a:t> 183.3 (2010), p. 1348-1361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017E39-FFDF-48BB-A2DE-4F51F506DAE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50676" y="1886209"/>
            <a:ext cx="4390818" cy="3953584"/>
          </a:xfrm>
          <a:prstGeom prst="rect">
            <a:avLst/>
          </a:prstGeom>
        </p:spPr>
      </p:pic>
      <p:pic>
        <p:nvPicPr>
          <p:cNvPr id="3076" name="Picture 4" descr="-\frac{\mathrm{d} E}{\mathrm{d} \varrho}=a(E)+b(E) E&#10;">
            <a:extLst>
              <a:ext uri="{FF2B5EF4-FFF2-40B4-BE49-F238E27FC236}">
                <a16:creationId xmlns:a16="http://schemas.microsoft.com/office/drawing/2014/main" id="{59DDD659-65A1-4449-8FB8-6D2D3278C3A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740571"/>
            <a:ext cx="5157787" cy="121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\frac{\mathrm{d} E_{\mathrm{sr}}}{\mathrm{d}_{\varrho}}=-10^{0.0154 \log{E}^{4}−0.0461 \log{E}^{3}+0.0368 \log{E}^{2}+0.0801 \log{E}+0.2549}">
            <a:extLst>
              <a:ext uri="{FF2B5EF4-FFF2-40B4-BE49-F238E27FC236}">
                <a16:creationId xmlns:a16="http://schemas.microsoft.com/office/drawing/2014/main" id="{8A2911B7-4BB0-484D-BD3D-DBBFBD243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12" y="1562232"/>
            <a:ext cx="4777047" cy="4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48CA-72AC-4B9C-BD23-B1AA9E02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Marco conceptual</a:t>
            </a:r>
            <a:br>
              <a:rPr lang="es-CO" dirty="0"/>
            </a:br>
            <a:r>
              <a:rPr lang="es-CO" sz="2400" b="1" dirty="0">
                <a:latin typeface="+mn-lt"/>
              </a:rPr>
              <a:t>Herramientas de simulación</a:t>
            </a:r>
            <a:endParaRPr lang="es-C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A8AC1-4A5D-430E-8963-767D3CA8C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78732"/>
            <a:ext cx="5157787" cy="823912"/>
          </a:xfrm>
        </p:spPr>
        <p:txBody>
          <a:bodyPr/>
          <a:lstStyle/>
          <a:p>
            <a:pPr algn="ctr"/>
            <a:r>
              <a:rPr lang="es-CO" dirty="0"/>
              <a:t>CORSIKA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DBF90-024A-4B94-B9D8-8C69366A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B02DB-5781-F943-94F9-873A9A973557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403220A-FE94-4FE5-8D5B-66A0F445B8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1" y="2102644"/>
            <a:ext cx="1429369" cy="285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DE2554-2AF5-438E-AED8-82F605C2CC27}"/>
              </a:ext>
            </a:extLst>
          </p:cNvPr>
          <p:cNvSpPr txBox="1"/>
          <p:nvPr/>
        </p:nvSpPr>
        <p:spPr>
          <a:xfrm>
            <a:off x="1509663" y="4984066"/>
            <a:ext cx="381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/>
              <a:t>Imagen tomada de ikp.kit.edu/corsika/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1ABDA-46DC-4EF5-B0A6-C44EAC52A0F9}"/>
              </a:ext>
            </a:extLst>
          </p:cNvPr>
          <p:cNvSpPr txBox="1"/>
          <p:nvPr/>
        </p:nvSpPr>
        <p:spPr>
          <a:xfrm>
            <a:off x="524398" y="5609525"/>
            <a:ext cx="5780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200" dirty="0" err="1"/>
              <a:t>Heck</a:t>
            </a:r>
            <a:r>
              <a:rPr lang="es-CO" sz="1200" dirty="0"/>
              <a:t>, D. et al. (1998). </a:t>
            </a:r>
            <a:r>
              <a:rPr lang="en-US" sz="1200" i="1" dirty="0"/>
              <a:t>CORSIKA: A Monte Carlo code to simulate extensive air showers</a:t>
            </a:r>
            <a:r>
              <a:rPr lang="es-CO" sz="1200" dirty="0"/>
              <a:t>.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1793470B-21E8-4FFE-A7EB-3C14A87DE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algn="just"/>
            <a:r>
              <a:rPr lang="es-CO" dirty="0"/>
              <a:t>Simulación de EAS.</a:t>
            </a:r>
          </a:p>
          <a:p>
            <a:pPr algn="just"/>
            <a:endParaRPr lang="es-CO" dirty="0"/>
          </a:p>
          <a:p>
            <a:pPr algn="just"/>
            <a:r>
              <a:rPr lang="es-CO" dirty="0"/>
              <a:t>Rastrea partículas a través de la atmósfera hasta sus interacciones con núcleos de aire, o decaimientos.</a:t>
            </a:r>
          </a:p>
          <a:p>
            <a:pPr algn="just"/>
            <a:endParaRPr lang="es-CO" dirty="0"/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2988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1018</TotalTime>
  <Words>2149</Words>
  <Application>Microsoft Office PowerPoint</Application>
  <PresentationFormat>Widescreen</PresentationFormat>
  <Paragraphs>339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Tema de Office</vt:lpstr>
      <vt:lpstr>Estimación de la contribución del forward scattering de muones en la señal registrada por el detector MuTe</vt:lpstr>
      <vt:lpstr>Contenido</vt:lpstr>
      <vt:lpstr>Pregunta de investigación</vt:lpstr>
      <vt:lpstr>Marco conceptual Rayos cósmicos</vt:lpstr>
      <vt:lpstr>Marco conceptual Cascadas atmosféricas extensas</vt:lpstr>
      <vt:lpstr>Marco conceptual</vt:lpstr>
      <vt:lpstr>Marco conceptual</vt:lpstr>
      <vt:lpstr>Marco conceptual Muografía volcánica</vt:lpstr>
      <vt:lpstr>Marco conceptual Herramientas de simulación</vt:lpstr>
      <vt:lpstr>Marco conceptual Herramientas de simulación</vt:lpstr>
      <vt:lpstr>Marco conceptual Herramientas de simulación</vt:lpstr>
      <vt:lpstr>Planteamiento del problema</vt:lpstr>
      <vt:lpstr>Planteamiento del problema</vt:lpstr>
      <vt:lpstr>Planteamiento del problema</vt:lpstr>
      <vt:lpstr>Planteamiento del problema Fuentes de Ruido</vt:lpstr>
      <vt:lpstr>Planteamiento del problema Fuentes de Ruido</vt:lpstr>
      <vt:lpstr>Objetivos</vt:lpstr>
      <vt:lpstr>Metodología</vt:lpstr>
      <vt:lpstr>Metodología</vt:lpstr>
      <vt:lpstr>Metodología</vt:lpstr>
      <vt:lpstr>Metodología</vt:lpstr>
      <vt:lpstr>Metodología</vt:lpstr>
      <vt:lpstr>Metodología</vt:lpstr>
      <vt:lpstr>Metodología</vt:lpstr>
      <vt:lpstr>Resultados esperados</vt:lpstr>
      <vt:lpstr>PowerPoint Presentation</vt:lpstr>
      <vt:lpstr>Backup</vt:lpstr>
      <vt:lpstr>Estudio previo del efecto del MFS</vt:lpstr>
      <vt:lpstr>Roca estándar</vt:lpstr>
      <vt:lpstr>Volcán Cerro Machín</vt:lpstr>
      <vt:lpstr>Muografía en Colombia</vt:lpstr>
      <vt:lpstr>LAGO (Latin American Giant Observatory)</vt:lpstr>
      <vt:lpstr>Muones y relatividad</vt:lpstr>
      <vt:lpstr>MuTe – Algunos detalles técnicos</vt:lpstr>
      <vt:lpstr>MAGNETOCOSMICS</vt:lpstr>
      <vt:lpstr>Stopping power</vt:lpstr>
      <vt:lpstr>¿Por qué los muones son tan penetrantes?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Ricardo de León Barrios</cp:lastModifiedBy>
  <cp:revision>257</cp:revision>
  <dcterms:created xsi:type="dcterms:W3CDTF">2019-03-06T15:22:16Z</dcterms:created>
  <dcterms:modified xsi:type="dcterms:W3CDTF">2020-04-11T14:49:31Z</dcterms:modified>
</cp:coreProperties>
</file>